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1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9144000" cy="6858000" type="screen4x3"/>
  <p:notesSz cx="7315200" cy="9601200"/>
  <p:embeddedFontLst>
    <p:embeddedFont>
      <p:font typeface="Roboto"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175" autoAdjust="0"/>
  </p:normalViewPr>
  <p:slideViewPr>
    <p:cSldViewPr snapToGrid="0">
      <p:cViewPr varScale="1">
        <p:scale>
          <a:sx n="64" d="100"/>
          <a:sy n="64" d="100"/>
        </p:scale>
        <p:origin x="1994"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1.fntdata"/><Relationship Id="rId3" Type="http://schemas.openxmlformats.org/officeDocument/2006/relationships/slide" Target="slides/slide1.xml"/><Relationship Id="rId21" Type="http://schemas.openxmlformats.org/officeDocument/2006/relationships/font" Target="fonts/font4.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p:nvPr/>
        </p:nvSpPr>
        <p:spPr>
          <a:xfrm>
            <a:off x="0" y="0"/>
            <a:ext cx="7315200" cy="960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n"/>
          <p:cNvSpPr txBox="1">
            <a:spLocks noGrp="1"/>
          </p:cNvSpPr>
          <p:nvPr>
            <p:ph type="hdr" idx="2"/>
          </p:nvPr>
        </p:nvSpPr>
        <p:spPr>
          <a:xfrm>
            <a:off x="0" y="0"/>
            <a:ext cx="3170160" cy="479520"/>
          </a:xfrm>
          <a:prstGeom prst="rect">
            <a:avLst/>
          </a:prstGeom>
          <a:noFill/>
          <a:ln>
            <a:noFill/>
          </a:ln>
        </p:spPr>
        <p:txBody>
          <a:bodyPr spcFirstLastPara="1" wrap="square" lIns="96825" tIns="48225" rIns="96825" bIns="48225" anchor="t" anchorCtr="0"/>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5" name="Google Shape;5;n"/>
          <p:cNvSpPr txBox="1">
            <a:spLocks noGrp="1"/>
          </p:cNvSpPr>
          <p:nvPr>
            <p:ph type="dt" idx="10"/>
          </p:nvPr>
        </p:nvSpPr>
        <p:spPr>
          <a:xfrm>
            <a:off x="4142880" y="0"/>
            <a:ext cx="3170520" cy="479520"/>
          </a:xfrm>
          <a:prstGeom prst="rect">
            <a:avLst/>
          </a:prstGeom>
          <a:noFill/>
          <a:ln>
            <a:noFill/>
          </a:ln>
        </p:spPr>
        <p:txBody>
          <a:bodyPr spcFirstLastPara="1" wrap="square" lIns="96825" tIns="48225" rIns="96825" bIns="48225" anchor="t" anchorCtr="0"/>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6" name="Google Shape;6;n"/>
          <p:cNvSpPr>
            <a:spLocks noGrp="1" noRot="1" noChangeAspect="1"/>
          </p:cNvSpPr>
          <p:nvPr>
            <p:ph type="sldImg" idx="3"/>
          </p:nvPr>
        </p:nvSpPr>
        <p:spPr>
          <a:xfrm>
            <a:off x="1257120" y="720360"/>
            <a:ext cx="4800600" cy="36003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 name="Google Shape;7;n"/>
          <p:cNvSpPr txBox="1">
            <a:spLocks noGrp="1"/>
          </p:cNvSpPr>
          <p:nvPr>
            <p:ph type="body" idx="1"/>
          </p:nvPr>
        </p:nvSpPr>
        <p:spPr>
          <a:xfrm>
            <a:off x="731880" y="4560480"/>
            <a:ext cx="5851440" cy="4319640"/>
          </a:xfrm>
          <a:prstGeom prst="rect">
            <a:avLst/>
          </a:prstGeom>
          <a:noFill/>
          <a:ln>
            <a:noFill/>
          </a:ln>
        </p:spPr>
        <p:txBody>
          <a:bodyPr spcFirstLastPara="1" wrap="square" lIns="96825" tIns="48225" rIns="96825" bIns="48225" anchor="t" anchorCtr="0"/>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8" name="Google Shape;8;n"/>
          <p:cNvSpPr txBox="1">
            <a:spLocks noGrp="1"/>
          </p:cNvSpPr>
          <p:nvPr>
            <p:ph type="ftr" idx="11"/>
          </p:nvPr>
        </p:nvSpPr>
        <p:spPr>
          <a:xfrm>
            <a:off x="0" y="9120240"/>
            <a:ext cx="3170160" cy="479520"/>
          </a:xfrm>
          <a:prstGeom prst="rect">
            <a:avLst/>
          </a:prstGeom>
          <a:noFill/>
          <a:ln>
            <a:noFill/>
          </a:ln>
        </p:spPr>
        <p:txBody>
          <a:bodyPr spcFirstLastPara="1" wrap="square" lIns="96825" tIns="48225" rIns="96825" bIns="48225" anchor="b" anchorCtr="0"/>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9" name="Google Shape;9;n"/>
          <p:cNvSpPr txBox="1">
            <a:spLocks noGrp="1"/>
          </p:cNvSpPr>
          <p:nvPr>
            <p:ph type="sldNum" idx="12"/>
          </p:nvPr>
        </p:nvSpPr>
        <p:spPr>
          <a:xfrm>
            <a:off x="4142880" y="9120240"/>
            <a:ext cx="3170520" cy="479520"/>
          </a:xfrm>
          <a:prstGeom prst="rect">
            <a:avLst/>
          </a:prstGeom>
          <a:noFill/>
          <a:ln>
            <a:noFill/>
          </a:ln>
        </p:spPr>
        <p:txBody>
          <a:bodyPr spcFirstLastPara="1" wrap="square" lIns="96825" tIns="48225" rIns="96825" bIns="48225" anchor="b" anchorCtr="0">
            <a:noAutofit/>
          </a:bodyPr>
          <a:lstStyle/>
          <a:p>
            <a:pPr marL="216000" marR="0" lvl="0" indent="-216000" algn="r" rtl="0">
              <a:spcBef>
                <a:spcPts val="0"/>
              </a:spcBef>
              <a:spcAft>
                <a:spcPts val="0"/>
              </a:spcAft>
              <a:buClr>
                <a:srgbClr val="000000"/>
              </a:buClr>
              <a:buSzPts val="585"/>
              <a:buFont typeface="Noto Sans Symbols"/>
              <a:buChar char="●"/>
            </a:pPr>
            <a:fld id="{00000000-1234-1234-1234-123412341234}" type="slidenum">
              <a:rPr lang="en-US" sz="1300" b="0" i="0" u="none" strike="noStrike" cap="none">
                <a:latin typeface="Times New Roman"/>
                <a:ea typeface="Times New Roman"/>
                <a:cs typeface="Times New Roman"/>
                <a:sym typeface="Times New Roman"/>
              </a:rPr>
              <a:t>‹#›</a:t>
            </a:fld>
            <a:endParaRPr sz="1300" b="0" i="0" u="none" strike="noStrike" cap="none">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pjreddie.com/media/files/papers/YOLOv3.pdf"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1:notes"/>
          <p:cNvSpPr/>
          <p:nvPr/>
        </p:nvSpPr>
        <p:spPr>
          <a:xfrm>
            <a:off x="0" y="9120240"/>
            <a:ext cx="317016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l" rtl="0">
              <a:spcBef>
                <a:spcPts val="0"/>
              </a:spcBef>
              <a:spcAft>
                <a:spcPts val="0"/>
              </a:spcAft>
              <a:buNone/>
            </a:pPr>
            <a:r>
              <a:rPr lang="en-US" sz="1300" b="0" i="0" u="none" strike="noStrike" cap="none">
                <a:solidFill>
                  <a:srgbClr val="000000"/>
                </a:solidFill>
                <a:latin typeface="Arial"/>
                <a:ea typeface="Arial"/>
                <a:cs typeface="Arial"/>
                <a:sym typeface="Arial"/>
              </a:rPr>
              <a:t>VM467 - Introduction to Robotics            UM-SJTU Joint Institute, Shanghai Jiao Tong University            Copyright 2009. Kai Xu. All Rights Reserved</a:t>
            </a:r>
            <a:endParaRPr sz="1300" b="0" i="0" u="none" strike="noStrike" cap="none">
              <a:solidFill>
                <a:srgbClr val="000000"/>
              </a:solidFill>
              <a:latin typeface="Arial"/>
              <a:ea typeface="Arial"/>
              <a:cs typeface="Arial"/>
              <a:sym typeface="Arial"/>
            </a:endParaRPr>
          </a:p>
        </p:txBody>
      </p:sp>
      <p:sp>
        <p:nvSpPr>
          <p:cNvPr id="121" name="Google Shape;121;p1:notes"/>
          <p:cNvSpPr>
            <a:spLocks noGrp="1" noRot="1" noChangeAspect="1"/>
          </p:cNvSpPr>
          <p:nvPr>
            <p:ph type="sldImg" idx="2"/>
          </p:nvPr>
        </p:nvSpPr>
        <p:spPr>
          <a:xfrm>
            <a:off x="1257480" y="720720"/>
            <a:ext cx="4800600" cy="36003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2" name="Google Shape;122;p1:notes"/>
          <p:cNvSpPr txBox="1">
            <a:spLocks noGrp="1"/>
          </p:cNvSpPr>
          <p:nvPr>
            <p:ph type="body" idx="1"/>
          </p:nvPr>
        </p:nvSpPr>
        <p:spPr>
          <a:xfrm>
            <a:off x="731880" y="4560480"/>
            <a:ext cx="5851440" cy="431964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Hello everyone. We are team 15, and our project is [Title], sponsored by HJ drive. Our team consists of 5 people:</a:t>
            </a: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1:notes"/>
          <p:cNvSpPr txBox="1">
            <a:spLocks noGrp="1"/>
          </p:cNvSpPr>
          <p:nvPr>
            <p:ph type="body" idx="1"/>
          </p:nvPr>
        </p:nvSpPr>
        <p:spPr>
          <a:xfrm>
            <a:off x="731880" y="4560480"/>
            <a:ext cx="5851440" cy="4319640"/>
          </a:xfrm>
          <a:prstGeom prst="rect">
            <a:avLst/>
          </a:prstGeom>
        </p:spPr>
        <p:txBody>
          <a:bodyPr spcFirstLastPara="1" wrap="square" lIns="96825" tIns="48225" rIns="96825" bIns="48225" anchor="t" anchorCtr="0">
            <a:noAutofit/>
          </a:bodyPr>
          <a:lstStyle/>
          <a:p>
            <a:pPr marL="0" lvl="0" indent="0" algn="l" rtl="0">
              <a:spcBef>
                <a:spcPts val="0"/>
              </a:spcBef>
              <a:spcAft>
                <a:spcPts val="0"/>
              </a:spcAft>
              <a:buNone/>
            </a:pPr>
            <a:endParaRPr/>
          </a:p>
        </p:txBody>
      </p:sp>
      <p:sp>
        <p:nvSpPr>
          <p:cNvPr id="215" name="Google Shape;215;p11:notes"/>
          <p:cNvSpPr>
            <a:spLocks noGrp="1" noRot="1" noChangeAspect="1"/>
          </p:cNvSpPr>
          <p:nvPr>
            <p:ph type="sldImg" idx="2"/>
          </p:nvPr>
        </p:nvSpPr>
        <p:spPr>
          <a:xfrm>
            <a:off x="1257120" y="720360"/>
            <a:ext cx="4800600" cy="360036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731880" y="4560480"/>
            <a:ext cx="5851440" cy="4319640"/>
          </a:xfrm>
          <a:prstGeom prst="rect">
            <a:avLst/>
          </a:prstGeom>
        </p:spPr>
        <p:txBody>
          <a:bodyPr spcFirstLastPara="1" wrap="square" lIns="96825" tIns="48225" rIns="96825" bIns="48225" anchor="t" anchorCtr="0">
            <a:noAutofit/>
          </a:bodyPr>
          <a:lstStyle/>
          <a:p>
            <a:pPr marL="0" lvl="0" indent="0" algn="l" rtl="0">
              <a:spcBef>
                <a:spcPts val="0"/>
              </a:spcBef>
              <a:spcAft>
                <a:spcPts val="0"/>
              </a:spcAft>
              <a:buNone/>
            </a:pPr>
            <a:endParaRPr/>
          </a:p>
        </p:txBody>
      </p:sp>
      <p:sp>
        <p:nvSpPr>
          <p:cNvPr id="221" name="Google Shape;221;p12:notes"/>
          <p:cNvSpPr>
            <a:spLocks noGrp="1" noRot="1" noChangeAspect="1"/>
          </p:cNvSpPr>
          <p:nvPr>
            <p:ph type="sldImg" idx="2"/>
          </p:nvPr>
        </p:nvSpPr>
        <p:spPr>
          <a:xfrm>
            <a:off x="1257120" y="720360"/>
            <a:ext cx="4800600" cy="360036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3:notes"/>
          <p:cNvSpPr>
            <a:spLocks noGrp="1" noRot="1" noChangeAspect="1"/>
          </p:cNvSpPr>
          <p:nvPr>
            <p:ph type="sldImg" idx="2"/>
          </p:nvPr>
        </p:nvSpPr>
        <p:spPr>
          <a:xfrm>
            <a:off x="1257480" y="720720"/>
            <a:ext cx="4800600" cy="36003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7" name="Google Shape;227;p13:notes"/>
          <p:cNvSpPr txBox="1">
            <a:spLocks noGrp="1"/>
          </p:cNvSpPr>
          <p:nvPr>
            <p:ph type="body" idx="1"/>
          </p:nvPr>
        </p:nvSpPr>
        <p:spPr>
          <a:xfrm>
            <a:off x="731880" y="4560480"/>
            <a:ext cx="5851440" cy="431964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sz="1200"/>
              <a:t>Now I’ll briefly introduce our schedule for the project. We have split our work into several sub-tasks. After Design Review \#1, we will work on the model and GUI modification in parallel. We expect to finish the two parts before Design Review \#2. Then we will combine them together and then work on the online deployment and finish it before August, and in the meantime keep refining our tool and prepare for Demo.</a:t>
            </a:r>
            <a:endParaRPr sz="1200" b="0" strike="noStrike">
              <a:solidFill>
                <a:srgbClr val="000000"/>
              </a:solidFill>
              <a:latin typeface="Arial"/>
              <a:ea typeface="Arial"/>
              <a:cs typeface="Arial"/>
              <a:sym typeface="Arial"/>
            </a:endParaRPr>
          </a:p>
        </p:txBody>
      </p:sp>
      <p:sp>
        <p:nvSpPr>
          <p:cNvPr id="228" name="Google Shape;228;p13:notes"/>
          <p:cNvSpPr/>
          <p:nvPr/>
        </p:nvSpPr>
        <p:spPr>
          <a:xfrm>
            <a:off x="0" y="9120240"/>
            <a:ext cx="317016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l" rtl="0">
              <a:spcBef>
                <a:spcPts val="0"/>
              </a:spcBef>
              <a:spcAft>
                <a:spcPts val="0"/>
              </a:spcAft>
              <a:buNone/>
            </a:pPr>
            <a:r>
              <a:rPr lang="en-US" sz="1300" b="0" i="0" u="none" strike="noStrike" cap="none">
                <a:solidFill>
                  <a:srgbClr val="000000"/>
                </a:solidFill>
                <a:latin typeface="Arial"/>
                <a:ea typeface="Arial"/>
                <a:cs typeface="Arial"/>
                <a:sym typeface="Arial"/>
              </a:rPr>
              <a:t>VM467 - Introduction to Robotics            UM-SJTU Joint Institute, Shanghai Jiao Tong University            Copyright 2009. Kai Xu. All Rights Reserved</a:t>
            </a:r>
            <a:endParaRPr sz="1300" b="0" i="0" u="none" strike="noStrike" cap="none">
              <a:solidFill>
                <a:srgbClr val="000000"/>
              </a:solidFill>
              <a:latin typeface="Arial"/>
              <a:ea typeface="Arial"/>
              <a:cs typeface="Arial"/>
              <a:sym typeface="Arial"/>
            </a:endParaRPr>
          </a:p>
        </p:txBody>
      </p:sp>
      <p:sp>
        <p:nvSpPr>
          <p:cNvPr id="229" name="Google Shape;229;p13:notes"/>
          <p:cNvSpPr/>
          <p:nvPr/>
        </p:nvSpPr>
        <p:spPr>
          <a:xfrm>
            <a:off x="4143240" y="9120240"/>
            <a:ext cx="317052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rgbClr val="000000"/>
                </a:solidFill>
                <a:latin typeface="Arial"/>
                <a:ea typeface="Arial"/>
                <a:cs typeface="Arial"/>
                <a:sym typeface="Arial"/>
              </a:rPr>
              <a:t>12</a:t>
            </a:fld>
            <a:endParaRPr sz="13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967137110_0_25:notes"/>
          <p:cNvSpPr>
            <a:spLocks noGrp="1" noRot="1" noChangeAspect="1"/>
          </p:cNvSpPr>
          <p:nvPr>
            <p:ph type="sldImg" idx="2"/>
          </p:nvPr>
        </p:nvSpPr>
        <p:spPr>
          <a:xfrm>
            <a:off x="1257120" y="720360"/>
            <a:ext cx="4800600" cy="3600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967137110_0_25:notes"/>
          <p:cNvSpPr txBox="1">
            <a:spLocks noGrp="1"/>
          </p:cNvSpPr>
          <p:nvPr>
            <p:ph type="body" idx="1"/>
          </p:nvPr>
        </p:nvSpPr>
        <p:spPr>
          <a:xfrm>
            <a:off x="731880" y="4560480"/>
            <a:ext cx="5851500" cy="4319700"/>
          </a:xfrm>
          <a:prstGeom prst="rect">
            <a:avLst/>
          </a:prstGeom>
        </p:spPr>
        <p:txBody>
          <a:bodyPr spcFirstLastPara="1" wrap="square" lIns="96825" tIns="48225" rIns="96825" bIns="48225" anchor="t" anchorCtr="0">
            <a:noAutofit/>
          </a:bodyPr>
          <a:lstStyle/>
          <a:p>
            <a:pPr marL="0" lvl="0" indent="0" algn="l" rtl="0">
              <a:spcBef>
                <a:spcPts val="0"/>
              </a:spcBef>
              <a:spcAft>
                <a:spcPts val="0"/>
              </a:spcAft>
              <a:buNone/>
            </a:pPr>
            <a:r>
              <a:rPr lang="en-US" sz="1200"/>
              <a:t>In conclusion, the purpose of our project is to make an annotation tool, so that dataset can be produced more efficiently to help with the development of autonomous driving. Our solution is to make a semi-automated annotation tool to combine the advantages of manual annotation and fully-automated annotation. We have done literature research on related fields and figured out our quantification criteria. And we have split our work into sub-tasks and made a detailed schedule. Our presentation is over, thank you.</a:t>
            </a:r>
            <a:endParaRPr sz="1200"/>
          </a:p>
        </p:txBody>
      </p:sp>
      <p:sp>
        <p:nvSpPr>
          <p:cNvPr id="236" name="Google Shape;236;g5967137110_0_25:notes"/>
          <p:cNvSpPr txBox="1">
            <a:spLocks noGrp="1"/>
          </p:cNvSpPr>
          <p:nvPr>
            <p:ph type="sldNum" idx="12"/>
          </p:nvPr>
        </p:nvSpPr>
        <p:spPr>
          <a:xfrm>
            <a:off x="4142880" y="9120240"/>
            <a:ext cx="3170400" cy="479400"/>
          </a:xfrm>
          <a:prstGeom prst="rect">
            <a:avLst/>
          </a:prstGeom>
        </p:spPr>
        <p:txBody>
          <a:bodyPr spcFirstLastPara="1" wrap="square" lIns="96825" tIns="48225" rIns="96825" bIns="48225" anchor="b" anchorCtr="0">
            <a:noAutofit/>
          </a:bodyPr>
          <a:lstStyle/>
          <a:p>
            <a:pPr marL="216000" lvl="0" indent="-178852" algn="r" rtl="0">
              <a:spcBef>
                <a:spcPts val="0"/>
              </a:spcBef>
              <a:spcAft>
                <a:spcPts val="0"/>
              </a:spcAft>
              <a:buClr>
                <a:srgbClr val="000000"/>
              </a:buClr>
              <a:buSzPts val="585"/>
              <a:buFont typeface="Noto Sans Symbols"/>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4:notes"/>
          <p:cNvSpPr>
            <a:spLocks noGrp="1" noRot="1" noChangeAspect="1"/>
          </p:cNvSpPr>
          <p:nvPr>
            <p:ph type="sldImg" idx="2"/>
          </p:nvPr>
        </p:nvSpPr>
        <p:spPr>
          <a:xfrm>
            <a:off x="1257480" y="720720"/>
            <a:ext cx="4800600" cy="36003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2" name="Google Shape;242;p14:notes"/>
          <p:cNvSpPr txBox="1">
            <a:spLocks noGrp="1"/>
          </p:cNvSpPr>
          <p:nvPr>
            <p:ph type="body" idx="1"/>
          </p:nvPr>
        </p:nvSpPr>
        <p:spPr>
          <a:xfrm>
            <a:off x="731880" y="4560480"/>
            <a:ext cx="5851440" cy="431964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Font typeface="Arial"/>
              <a:buNone/>
            </a:pPr>
            <a:r>
              <a:rPr lang="en-US" sz="1200" u="sng">
                <a:solidFill>
                  <a:srgbClr val="009999"/>
                </a:solidFill>
                <a:hlinkClick r:id="rId3"/>
              </a:rPr>
              <a:t>https://pjreddie.com/media/files/papers/YOLOv3.pdf</a:t>
            </a:r>
            <a:endParaRPr sz="1200">
              <a:solidFill>
                <a:schemeClr val="dk1"/>
              </a:solidFill>
            </a:endParaRPr>
          </a:p>
          <a:p>
            <a:pPr marL="0" lvl="0" indent="0" algn="l" rtl="0">
              <a:spcBef>
                <a:spcPts val="0"/>
              </a:spcBef>
              <a:spcAft>
                <a:spcPts val="0"/>
              </a:spcAft>
              <a:buNone/>
            </a:pPr>
            <a:endParaRPr sz="1200"/>
          </a:p>
        </p:txBody>
      </p:sp>
      <p:sp>
        <p:nvSpPr>
          <p:cNvPr id="243" name="Google Shape;243;p14:notes"/>
          <p:cNvSpPr/>
          <p:nvPr/>
        </p:nvSpPr>
        <p:spPr>
          <a:xfrm>
            <a:off x="0" y="9120240"/>
            <a:ext cx="317016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l" rtl="0">
              <a:spcBef>
                <a:spcPts val="0"/>
              </a:spcBef>
              <a:spcAft>
                <a:spcPts val="0"/>
              </a:spcAft>
              <a:buNone/>
            </a:pPr>
            <a:r>
              <a:rPr lang="en-US" sz="1300" b="0" i="0" u="none" strike="noStrike" cap="none">
                <a:solidFill>
                  <a:srgbClr val="000000"/>
                </a:solidFill>
                <a:latin typeface="Arial"/>
                <a:ea typeface="Arial"/>
                <a:cs typeface="Arial"/>
                <a:sym typeface="Arial"/>
              </a:rPr>
              <a:t>VM467 - Introduction to Robotics            UM-SJTU Joint Institute, Shanghai Jiao Tong University            Copyright 2009. Kai Xu. All Rights Reserved</a:t>
            </a:r>
            <a:endParaRPr sz="1300" b="0" i="0" u="none" strike="noStrike" cap="none">
              <a:solidFill>
                <a:srgbClr val="000000"/>
              </a:solidFill>
              <a:latin typeface="Arial"/>
              <a:ea typeface="Arial"/>
              <a:cs typeface="Arial"/>
              <a:sym typeface="Arial"/>
            </a:endParaRPr>
          </a:p>
        </p:txBody>
      </p:sp>
      <p:sp>
        <p:nvSpPr>
          <p:cNvPr id="244" name="Google Shape;244;p14:notes"/>
          <p:cNvSpPr/>
          <p:nvPr/>
        </p:nvSpPr>
        <p:spPr>
          <a:xfrm>
            <a:off x="4143240" y="9120240"/>
            <a:ext cx="317052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rgbClr val="000000"/>
                </a:solidFill>
                <a:latin typeface="Arial"/>
                <a:ea typeface="Arial"/>
                <a:cs typeface="Arial"/>
                <a:sym typeface="Arial"/>
              </a:rPr>
              <a:t>14</a:t>
            </a:fld>
            <a:endParaRPr sz="13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5967137110_0_0: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5967137110_0_0:notes"/>
          <p:cNvSpPr txBox="1">
            <a:spLocks noGrp="1"/>
          </p:cNvSpPr>
          <p:nvPr>
            <p:ph type="body" idx="1"/>
          </p:nvPr>
        </p:nvSpPr>
        <p:spPr>
          <a:xfrm>
            <a:off x="731880" y="4560480"/>
            <a:ext cx="5851500" cy="4319700"/>
          </a:xfrm>
          <a:prstGeom prst="rect">
            <a:avLst/>
          </a:prstGeom>
        </p:spPr>
        <p:txBody>
          <a:bodyPr spcFirstLastPara="1" wrap="square" lIns="96825" tIns="48225" rIns="96825" bIns="48225" anchor="t" anchorCtr="0">
            <a:noAutofit/>
          </a:bodyPr>
          <a:lstStyle/>
          <a:p>
            <a:pPr marL="0" lvl="0" indent="0" algn="l" rtl="0">
              <a:spcBef>
                <a:spcPts val="0"/>
              </a:spcBef>
              <a:spcAft>
                <a:spcPts val="0"/>
              </a:spcAft>
              <a:buClr>
                <a:schemeClr val="dk1"/>
              </a:buClr>
              <a:buSzPts val="1100"/>
              <a:buFont typeface="Arial"/>
              <a:buNone/>
            </a:pPr>
            <a:r>
              <a:rPr lang="en-US" sz="1100" dirty="0" err="1"/>
              <a:t>Shucheng</a:t>
            </a:r>
            <a:r>
              <a:rPr lang="en-US" sz="1100" dirty="0"/>
              <a:t> Zhong is responsible of network and cloud technology in the project.</a:t>
            </a:r>
          </a:p>
          <a:p>
            <a:pPr marL="0" lvl="0" indent="0" algn="l" rtl="0">
              <a:spcBef>
                <a:spcPts val="0"/>
              </a:spcBef>
              <a:spcAft>
                <a:spcPts val="0"/>
              </a:spcAft>
              <a:buClr>
                <a:schemeClr val="dk1"/>
              </a:buClr>
              <a:buSzPts val="1100"/>
              <a:buFont typeface="Arial"/>
              <a:buNone/>
            </a:pPr>
            <a:r>
              <a:rPr lang="en-US" sz="1100" dirty="0"/>
              <a:t>Yifan Dai will take care of</a:t>
            </a:r>
            <a:r>
              <a:rPr lang="en-US" sz="1100" dirty="0">
                <a:solidFill>
                  <a:schemeClr val="dk1"/>
                </a:solidFill>
              </a:rPr>
              <a:t> the user interface of our product.</a:t>
            </a:r>
            <a:endParaRPr lang="en-US" sz="1100" dirty="0"/>
          </a:p>
          <a:p>
            <a:pPr marL="0" lvl="0" indent="0" algn="l" rtl="0">
              <a:spcBef>
                <a:spcPts val="0"/>
              </a:spcBef>
              <a:spcAft>
                <a:spcPts val="0"/>
              </a:spcAft>
              <a:buClr>
                <a:schemeClr val="dk1"/>
              </a:buClr>
              <a:buSzPts val="1100"/>
              <a:buFont typeface="Arial"/>
              <a:buNone/>
            </a:pPr>
            <a:r>
              <a:rPr lang="en-US" sz="1100" dirty="0" err="1"/>
              <a:t>Yueying</a:t>
            </a:r>
            <a:r>
              <a:rPr lang="en-US" sz="1100" dirty="0"/>
              <a:t> Li and </a:t>
            </a:r>
            <a:r>
              <a:rPr lang="en-US" sz="1100" dirty="0" err="1"/>
              <a:t>Yuying</a:t>
            </a:r>
            <a:r>
              <a:rPr lang="en-US" sz="1100" dirty="0"/>
              <a:t> Li are our deep learning specialist;</a:t>
            </a:r>
            <a:endParaRPr sz="1100" dirty="0"/>
          </a:p>
          <a:p>
            <a:pPr marL="0" lvl="0" indent="0" algn="l" rtl="0">
              <a:spcBef>
                <a:spcPts val="0"/>
              </a:spcBef>
              <a:spcAft>
                <a:spcPts val="0"/>
              </a:spcAft>
              <a:buNone/>
            </a:pPr>
            <a:r>
              <a:rPr lang="en-US" sz="1100" dirty="0"/>
              <a:t>I’m the project leader Yifan, I’ll also work on the UI of our project apart from coordinating the team.</a:t>
            </a:r>
            <a:endParaRPr sz="1100" dirty="0"/>
          </a:p>
        </p:txBody>
      </p:sp>
      <p:sp>
        <p:nvSpPr>
          <p:cNvPr id="129" name="Google Shape;129;g5967137110_0_0:notes"/>
          <p:cNvSpPr txBox="1">
            <a:spLocks noGrp="1"/>
          </p:cNvSpPr>
          <p:nvPr>
            <p:ph type="sldNum" idx="12"/>
          </p:nvPr>
        </p:nvSpPr>
        <p:spPr>
          <a:xfrm>
            <a:off x="4142880" y="9120240"/>
            <a:ext cx="3170400" cy="479400"/>
          </a:xfrm>
          <a:prstGeom prst="rect">
            <a:avLst/>
          </a:prstGeom>
        </p:spPr>
        <p:txBody>
          <a:bodyPr spcFirstLastPara="1" wrap="square" lIns="96825" tIns="48225" rIns="96825" bIns="48225" anchor="b" anchorCtr="0">
            <a:noAutofit/>
          </a:bodyPr>
          <a:lstStyle/>
          <a:p>
            <a:pPr marL="216000" lvl="0" indent="-178852" algn="r" rtl="0">
              <a:spcBef>
                <a:spcPts val="0"/>
              </a:spcBef>
              <a:spcAft>
                <a:spcPts val="0"/>
              </a:spcAft>
              <a:buClr>
                <a:srgbClr val="000000"/>
              </a:buClr>
              <a:buSzPts val="585"/>
              <a:buFont typeface="Noto Sans Symbols"/>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4: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4" name="Google Shape;144;p4:notes"/>
          <p:cNvSpPr txBox="1">
            <a:spLocks noGrp="1"/>
          </p:cNvSpPr>
          <p:nvPr>
            <p:ph type="body" idx="1"/>
          </p:nvPr>
        </p:nvSpPr>
        <p:spPr>
          <a:xfrm>
            <a:off x="731880" y="4560480"/>
            <a:ext cx="5851440" cy="4319640"/>
          </a:xfrm>
          <a:prstGeom prst="rect">
            <a:avLst/>
          </a:prstGeom>
          <a:noFill/>
          <a:ln>
            <a:noFill/>
          </a:ln>
        </p:spPr>
        <p:txBody>
          <a:bodyPr spcFirstLastPara="1" wrap="square" lIns="96825" tIns="48225" rIns="96825" bIns="48225" anchor="t" anchorCtr="0">
            <a:noAutofit/>
          </a:bodyPr>
          <a:lstStyle/>
          <a:p>
            <a:pPr marL="0" lvl="0" indent="0" algn="l" rtl="0">
              <a:spcBef>
                <a:spcPts val="0"/>
              </a:spcBef>
              <a:spcAft>
                <a:spcPts val="0"/>
              </a:spcAft>
              <a:buNone/>
            </a:pPr>
            <a:r>
              <a:rPr lang="en-US" sz="1100" dirty="0"/>
              <a:t>Our sponsor HJ drive concentrates on the business of autonomous driving. Autonomous driving calls for various deep learning models for computer vision tasks, whose training and evaluation require large, high-quality datasets.</a:t>
            </a:r>
            <a:endParaRPr sz="1100" dirty="0"/>
          </a:p>
          <a:p>
            <a:pPr marL="0" lvl="0" indent="0" algn="l" rtl="0">
              <a:spcBef>
                <a:spcPts val="0"/>
              </a:spcBef>
              <a:spcAft>
                <a:spcPts val="0"/>
              </a:spcAft>
              <a:buNone/>
            </a:pPr>
            <a:r>
              <a:rPr lang="en-US" sz="1100" dirty="0"/>
              <a:t>Several approaches exist for the purpose of creating labeled datasets. Manual annotation has the best accuracy due to the prior knowledge of humans, but also the lowest efficiency. A fully automatic annotation process however, gives too much errors which tend to render the output unusable. This project aims to design a semi-automatic tool to have the best of both worlds: efficient image labeling with minimal manual correction. </a:t>
            </a:r>
            <a:endParaRPr sz="1100" dirty="0"/>
          </a:p>
        </p:txBody>
      </p:sp>
      <p:sp>
        <p:nvSpPr>
          <p:cNvPr id="145" name="Google Shape;145;p4:notes"/>
          <p:cNvSpPr/>
          <p:nvPr/>
        </p:nvSpPr>
        <p:spPr>
          <a:xfrm>
            <a:off x="0" y="9120240"/>
            <a:ext cx="317016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l" rtl="0">
              <a:spcBef>
                <a:spcPts val="0"/>
              </a:spcBef>
              <a:spcAft>
                <a:spcPts val="0"/>
              </a:spcAft>
              <a:buNone/>
            </a:pPr>
            <a:r>
              <a:rPr lang="en-US" sz="1300" b="0" i="0" u="none" strike="noStrike" cap="none">
                <a:solidFill>
                  <a:srgbClr val="000000"/>
                </a:solidFill>
                <a:latin typeface="Arial"/>
                <a:ea typeface="Arial"/>
                <a:cs typeface="Arial"/>
                <a:sym typeface="Arial"/>
              </a:rPr>
              <a:t>VM467 - Introduction to Robotics            UM-SJTU Joint Institute, Shanghai Jiao Tong University            Copyright 2009. Kai Xu. All Rights Reserved</a:t>
            </a:r>
            <a:endParaRPr sz="1300" b="0" i="0" u="none" strike="noStrike" cap="none">
              <a:solidFill>
                <a:srgbClr val="000000"/>
              </a:solidFill>
              <a:latin typeface="Arial"/>
              <a:ea typeface="Arial"/>
              <a:cs typeface="Arial"/>
              <a:sym typeface="Arial"/>
            </a:endParaRPr>
          </a:p>
        </p:txBody>
      </p:sp>
      <p:sp>
        <p:nvSpPr>
          <p:cNvPr id="146" name="Google Shape;146;p4:notes"/>
          <p:cNvSpPr/>
          <p:nvPr/>
        </p:nvSpPr>
        <p:spPr>
          <a:xfrm>
            <a:off x="4143240" y="9120240"/>
            <a:ext cx="317052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rgbClr val="000000"/>
                </a:solidFill>
                <a:latin typeface="Arial"/>
                <a:ea typeface="Arial"/>
                <a:cs typeface="Arial"/>
                <a:sym typeface="Arial"/>
              </a:rPr>
              <a:t>3</a:t>
            </a:fld>
            <a:endParaRPr sz="13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5: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6" name="Google Shape;166;p5:notes"/>
          <p:cNvSpPr txBox="1">
            <a:spLocks noGrp="1"/>
          </p:cNvSpPr>
          <p:nvPr>
            <p:ph type="body" idx="1"/>
          </p:nvPr>
        </p:nvSpPr>
        <p:spPr>
          <a:xfrm>
            <a:off x="731880" y="4560480"/>
            <a:ext cx="5851440" cy="4319640"/>
          </a:xfrm>
          <a:prstGeom prst="rect">
            <a:avLst/>
          </a:prstGeom>
          <a:noFill/>
          <a:ln>
            <a:noFill/>
          </a:ln>
        </p:spPr>
        <p:txBody>
          <a:bodyPr spcFirstLastPara="1" wrap="square" lIns="96825" tIns="48225" rIns="96825" bIns="48225" anchor="t" anchorCtr="0">
            <a:noAutofit/>
          </a:bodyPr>
          <a:lstStyle/>
          <a:p>
            <a:pPr marL="0" lvl="0" indent="0" algn="l" rtl="0">
              <a:spcBef>
                <a:spcPts val="448"/>
              </a:spcBef>
              <a:spcAft>
                <a:spcPts val="0"/>
              </a:spcAft>
              <a:buNone/>
            </a:pPr>
            <a:r>
              <a:rPr lang="en-US" sz="1200" dirty="0"/>
              <a:t>Before diving deep into our project, let us review some of the related products and technologies. The first product that comes across is called </a:t>
            </a:r>
            <a:r>
              <a:rPr lang="en-US" sz="1200" dirty="0" err="1"/>
              <a:t>labelme</a:t>
            </a:r>
            <a:r>
              <a:rPr lang="en-US" sz="1200" dirty="0"/>
              <a:t>. The annotation tool supports several kinds of DNN models and different types of images, and provides good suggestion for annotation on normal images. However, it doesn’t support sub-tagging, provides no color difference for different tags, and </a:t>
            </a:r>
            <a:r>
              <a:rPr lang="en-US" sz="1200" dirty="0">
                <a:solidFill>
                  <a:schemeClr val="dk1"/>
                </a:solidFill>
              </a:rPr>
              <a:t>doesn’t offer default label suggestions</a:t>
            </a:r>
            <a:r>
              <a:rPr lang="en-US" sz="1200" dirty="0"/>
              <a:t>, all causing confusion of users.</a:t>
            </a:r>
            <a:endParaRPr sz="1200" dirty="0">
              <a:solidFill>
                <a:schemeClr val="dk1"/>
              </a:solidFill>
            </a:endParaRPr>
          </a:p>
          <a:p>
            <a:pPr marL="0" lvl="0" indent="0" algn="l" rtl="0">
              <a:spcBef>
                <a:spcPts val="448"/>
              </a:spcBef>
              <a:spcAft>
                <a:spcPts val="0"/>
              </a:spcAft>
              <a:buNone/>
            </a:pPr>
            <a:endParaRPr sz="1200" dirty="0"/>
          </a:p>
          <a:p>
            <a:pPr marL="0" lvl="0" indent="0" algn="l" rtl="0">
              <a:spcBef>
                <a:spcPts val="448"/>
              </a:spcBef>
              <a:spcAft>
                <a:spcPts val="0"/>
              </a:spcAft>
              <a:buNone/>
            </a:pPr>
            <a:endParaRPr sz="1200" b="0" strike="noStrike" dirty="0">
              <a:solidFill>
                <a:srgbClr val="000000"/>
              </a:solidFill>
              <a:latin typeface="Arial"/>
              <a:ea typeface="Arial"/>
              <a:cs typeface="Arial"/>
              <a:sym typeface="Arial"/>
            </a:endParaRPr>
          </a:p>
        </p:txBody>
      </p:sp>
      <p:sp>
        <p:nvSpPr>
          <p:cNvPr id="167" name="Google Shape;167;p5:notes"/>
          <p:cNvSpPr/>
          <p:nvPr/>
        </p:nvSpPr>
        <p:spPr>
          <a:xfrm>
            <a:off x="0" y="9120240"/>
            <a:ext cx="317016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l" rtl="0">
              <a:spcBef>
                <a:spcPts val="0"/>
              </a:spcBef>
              <a:spcAft>
                <a:spcPts val="0"/>
              </a:spcAft>
              <a:buNone/>
            </a:pPr>
            <a:r>
              <a:rPr lang="en-US" sz="1300" b="0" i="0" u="none" strike="noStrike" cap="none">
                <a:solidFill>
                  <a:srgbClr val="000000"/>
                </a:solidFill>
                <a:latin typeface="Arial"/>
                <a:ea typeface="Arial"/>
                <a:cs typeface="Arial"/>
                <a:sym typeface="Arial"/>
              </a:rPr>
              <a:t>VM467 - Introduction to Robotics            UM-SJTU Joint Institute, Shanghai Jiao Tong University            Copyright 2009. Kai Xu. All Rights Reserved</a:t>
            </a:r>
            <a:endParaRPr sz="1300" b="0" i="0" u="none" strike="noStrike" cap="none">
              <a:solidFill>
                <a:srgbClr val="000000"/>
              </a:solidFill>
              <a:latin typeface="Arial"/>
              <a:ea typeface="Arial"/>
              <a:cs typeface="Arial"/>
              <a:sym typeface="Arial"/>
            </a:endParaRPr>
          </a:p>
        </p:txBody>
      </p:sp>
      <p:sp>
        <p:nvSpPr>
          <p:cNvPr id="168" name="Google Shape;168;p5:notes"/>
          <p:cNvSpPr/>
          <p:nvPr/>
        </p:nvSpPr>
        <p:spPr>
          <a:xfrm>
            <a:off x="4143240" y="9120240"/>
            <a:ext cx="317052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rgbClr val="000000"/>
                </a:solidFill>
                <a:latin typeface="Arial"/>
                <a:ea typeface="Arial"/>
                <a:cs typeface="Arial"/>
                <a:sym typeface="Arial"/>
              </a:rPr>
              <a:t>4</a:t>
            </a:fld>
            <a:endParaRPr sz="13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6:notes"/>
          <p:cNvSpPr>
            <a:spLocks noGrp="1" noRot="1" noChangeAspect="1"/>
          </p:cNvSpPr>
          <p:nvPr>
            <p:ph type="sldImg" idx="2"/>
          </p:nvPr>
        </p:nvSpPr>
        <p:spPr>
          <a:xfrm>
            <a:off x="1257480" y="720720"/>
            <a:ext cx="4800600" cy="36003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5" name="Google Shape;175;p6:notes"/>
          <p:cNvSpPr txBox="1">
            <a:spLocks noGrp="1"/>
          </p:cNvSpPr>
          <p:nvPr>
            <p:ph type="body" idx="1"/>
          </p:nvPr>
        </p:nvSpPr>
        <p:spPr>
          <a:xfrm>
            <a:off x="731880" y="4560480"/>
            <a:ext cx="5851440" cy="431964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sz="1200"/>
              <a:t>The second related product is called Supervisely. It is a cloud-friendly web platform and </a:t>
            </a:r>
            <a:r>
              <a:rPr lang="en-US" sz="1150">
                <a:solidFill>
                  <a:srgbClr val="212529"/>
                </a:solidFill>
                <a:highlight>
                  <a:srgbClr val="FFFFFF"/>
                </a:highlight>
                <a:latin typeface="Roboto"/>
                <a:ea typeface="Roboto"/>
                <a:cs typeface="Roboto"/>
                <a:sym typeface="Roboto"/>
              </a:rPr>
              <a:t>data labeling tools to transform the images / videos / 3d point cloud into high-quality training data. </a:t>
            </a:r>
            <a:r>
              <a:rPr lang="en-US" sz="1200">
                <a:solidFill>
                  <a:schemeClr val="dk1"/>
                </a:solidFill>
              </a:rPr>
              <a:t>However, it performs poorly on annotations for human pose. Also, the annotated tool does not support further information about the intermediate layers. </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p:txBody>
      </p:sp>
      <p:sp>
        <p:nvSpPr>
          <p:cNvPr id="176" name="Google Shape;176;p6:notes"/>
          <p:cNvSpPr/>
          <p:nvPr/>
        </p:nvSpPr>
        <p:spPr>
          <a:xfrm>
            <a:off x="0" y="9120240"/>
            <a:ext cx="317016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l" rtl="0">
              <a:spcBef>
                <a:spcPts val="0"/>
              </a:spcBef>
              <a:spcAft>
                <a:spcPts val="0"/>
              </a:spcAft>
              <a:buNone/>
            </a:pPr>
            <a:r>
              <a:rPr lang="en-US" sz="1300" b="0" i="0" u="none" strike="noStrike" cap="none">
                <a:solidFill>
                  <a:srgbClr val="000000"/>
                </a:solidFill>
                <a:latin typeface="Arial"/>
                <a:ea typeface="Arial"/>
                <a:cs typeface="Arial"/>
                <a:sym typeface="Arial"/>
              </a:rPr>
              <a:t>VM467 - Introduction to Robotics            UM-SJTU Joint Institute, Shanghai Jiao Tong University            Copyright 2009. Kai Xu. All Rights Reserved</a:t>
            </a:r>
            <a:endParaRPr sz="1300" b="0" i="0" u="none" strike="noStrike" cap="none">
              <a:solidFill>
                <a:srgbClr val="000000"/>
              </a:solidFill>
              <a:latin typeface="Arial"/>
              <a:ea typeface="Arial"/>
              <a:cs typeface="Arial"/>
              <a:sym typeface="Arial"/>
            </a:endParaRPr>
          </a:p>
        </p:txBody>
      </p:sp>
      <p:sp>
        <p:nvSpPr>
          <p:cNvPr id="177" name="Google Shape;177;p6:notes"/>
          <p:cNvSpPr/>
          <p:nvPr/>
        </p:nvSpPr>
        <p:spPr>
          <a:xfrm>
            <a:off x="4143240" y="9120240"/>
            <a:ext cx="317052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rgbClr val="000000"/>
                </a:solidFill>
                <a:latin typeface="Arial"/>
                <a:ea typeface="Arial"/>
                <a:cs typeface="Arial"/>
                <a:sym typeface="Arial"/>
              </a:rPr>
              <a:t>5</a:t>
            </a:fld>
            <a:endParaRPr sz="13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7: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3" name="Google Shape;183;p7:notes"/>
          <p:cNvSpPr txBox="1">
            <a:spLocks noGrp="1"/>
          </p:cNvSpPr>
          <p:nvPr>
            <p:ph type="body" idx="1"/>
          </p:nvPr>
        </p:nvSpPr>
        <p:spPr>
          <a:xfrm>
            <a:off x="731880" y="4560480"/>
            <a:ext cx="5851440" cy="4319640"/>
          </a:xfrm>
          <a:prstGeom prst="rect">
            <a:avLst/>
          </a:prstGeom>
          <a:noFill/>
          <a:ln>
            <a:noFill/>
          </a:ln>
        </p:spPr>
        <p:txBody>
          <a:bodyPr spcFirstLastPara="1" wrap="square" lIns="96825" tIns="48225" rIns="96825" bIns="48225" anchor="t" anchorCtr="0">
            <a:noAutofit/>
          </a:bodyPr>
          <a:lstStyle/>
          <a:p>
            <a:pPr marL="0" lvl="0" indent="0" algn="l" rtl="0">
              <a:spcBef>
                <a:spcPts val="448"/>
              </a:spcBef>
              <a:spcAft>
                <a:spcPts val="0"/>
              </a:spcAft>
              <a:buNone/>
            </a:pPr>
            <a:r>
              <a:rPr lang="en-US" sz="1200" dirty="0"/>
              <a:t>The system diagram is shown as follow. The user will first upload their data (like videos of the autonomous driving scene) to be annotated. After that, our platform will deploy some typical deep learning framework to retrieve some useful information for annotation. After some literature review, we decide on using three deep learning framework. </a:t>
            </a:r>
          </a:p>
          <a:p>
            <a:pPr marL="0" lvl="0" indent="0" algn="l" rtl="0">
              <a:spcBef>
                <a:spcPts val="448"/>
              </a:spcBef>
              <a:spcAft>
                <a:spcPts val="0"/>
              </a:spcAft>
              <a:buNone/>
            </a:pPr>
            <a:endParaRPr sz="1200" dirty="0"/>
          </a:p>
          <a:p>
            <a:pPr marL="0" lvl="0" indent="0" algn="l" rtl="0">
              <a:spcBef>
                <a:spcPts val="448"/>
              </a:spcBef>
              <a:spcAft>
                <a:spcPts val="0"/>
              </a:spcAft>
              <a:buNone/>
            </a:pPr>
            <a:r>
              <a:rPr lang="en-US" sz="1200" dirty="0"/>
              <a:t>We will show some figures and explain these DNN in detail later. </a:t>
            </a:r>
            <a:endParaRPr sz="1200" dirty="0"/>
          </a:p>
          <a:p>
            <a:pPr marL="0" lvl="0" indent="0" algn="l" rtl="0">
              <a:spcBef>
                <a:spcPts val="448"/>
              </a:spcBef>
              <a:spcAft>
                <a:spcPts val="0"/>
              </a:spcAft>
              <a:buNone/>
            </a:pPr>
            <a:endParaRPr sz="1200" dirty="0"/>
          </a:p>
          <a:p>
            <a:pPr marL="0" lvl="0" indent="0" algn="l" rtl="0">
              <a:spcBef>
                <a:spcPts val="448"/>
              </a:spcBef>
              <a:spcAft>
                <a:spcPts val="0"/>
              </a:spcAft>
              <a:buNone/>
            </a:pPr>
            <a:r>
              <a:rPr lang="en-US" sz="1200" dirty="0" err="1"/>
              <a:t>WIth</a:t>
            </a:r>
            <a:r>
              <a:rPr lang="en-US" sz="1200" dirty="0"/>
              <a:t> these information, our GUI will provide the user with suggested labels for pixelwise information, and let them do some manual correction. </a:t>
            </a:r>
            <a:endParaRPr sz="1200" dirty="0"/>
          </a:p>
          <a:p>
            <a:pPr marL="0" lvl="0" indent="0" algn="l" rtl="0">
              <a:spcBef>
                <a:spcPts val="448"/>
              </a:spcBef>
              <a:spcAft>
                <a:spcPts val="0"/>
              </a:spcAft>
              <a:buNone/>
            </a:pPr>
            <a:endParaRPr sz="1200" dirty="0"/>
          </a:p>
        </p:txBody>
      </p:sp>
      <p:sp>
        <p:nvSpPr>
          <p:cNvPr id="184" name="Google Shape;184;p7:notes"/>
          <p:cNvSpPr/>
          <p:nvPr/>
        </p:nvSpPr>
        <p:spPr>
          <a:xfrm>
            <a:off x="0" y="9120240"/>
            <a:ext cx="317016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l" rtl="0">
              <a:spcBef>
                <a:spcPts val="0"/>
              </a:spcBef>
              <a:spcAft>
                <a:spcPts val="0"/>
              </a:spcAft>
              <a:buNone/>
            </a:pPr>
            <a:r>
              <a:rPr lang="en-US" sz="1300" b="0" i="0" u="none" strike="noStrike" cap="none">
                <a:solidFill>
                  <a:srgbClr val="000000"/>
                </a:solidFill>
                <a:latin typeface="Arial"/>
                <a:ea typeface="Arial"/>
                <a:cs typeface="Arial"/>
                <a:sym typeface="Arial"/>
              </a:rPr>
              <a:t>VM467 - Introduction to Robotics            UM-SJTU Joint Institute, Shanghai Jiao Tong University            Copyright 2009. Kai Xu. All Rights Reserved</a:t>
            </a:r>
            <a:endParaRPr sz="1300" b="0" i="0" u="none" strike="noStrike" cap="none">
              <a:solidFill>
                <a:srgbClr val="000000"/>
              </a:solidFill>
              <a:latin typeface="Arial"/>
              <a:ea typeface="Arial"/>
              <a:cs typeface="Arial"/>
              <a:sym typeface="Arial"/>
            </a:endParaRPr>
          </a:p>
        </p:txBody>
      </p:sp>
      <p:sp>
        <p:nvSpPr>
          <p:cNvPr id="185" name="Google Shape;185;p7:notes"/>
          <p:cNvSpPr/>
          <p:nvPr/>
        </p:nvSpPr>
        <p:spPr>
          <a:xfrm>
            <a:off x="4143240" y="9120240"/>
            <a:ext cx="317052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rgbClr val="000000"/>
                </a:solidFill>
                <a:latin typeface="Arial"/>
                <a:ea typeface="Arial"/>
                <a:cs typeface="Arial"/>
                <a:sym typeface="Arial"/>
              </a:rPr>
              <a:t>6</a:t>
            </a:fld>
            <a:endParaRPr sz="13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8:notes"/>
          <p:cNvSpPr>
            <a:spLocks noGrp="1" noRot="1" noChangeAspect="1"/>
          </p:cNvSpPr>
          <p:nvPr>
            <p:ph type="sldImg" idx="2"/>
          </p:nvPr>
        </p:nvSpPr>
        <p:spPr>
          <a:xfrm>
            <a:off x="1257480" y="720720"/>
            <a:ext cx="4800600" cy="36003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1" name="Google Shape;191;p8:notes"/>
          <p:cNvSpPr txBox="1">
            <a:spLocks noGrp="1"/>
          </p:cNvSpPr>
          <p:nvPr>
            <p:ph type="body" idx="1"/>
          </p:nvPr>
        </p:nvSpPr>
        <p:spPr>
          <a:xfrm>
            <a:off x="731880" y="4560480"/>
            <a:ext cx="5851440" cy="431964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100">
                <a:solidFill>
                  <a:schemeClr val="dk1"/>
                </a:solidFill>
              </a:rPr>
              <a:t>We can use YOLOv3 to get the bounding box for class prediction. Bounding boxes are imaginary boxes around objects that are being checked for collision, like pedestrians, vehicles and signs. Five cars are recognized in the graph and car with id2 is classified as an obstacle on the way.</a:t>
            </a:r>
            <a:endParaRPr sz="1200" b="0" strike="noStrike">
              <a:solidFill>
                <a:srgbClr val="000000"/>
              </a:solidFill>
              <a:latin typeface="Arial"/>
              <a:ea typeface="Arial"/>
              <a:cs typeface="Arial"/>
              <a:sym typeface="Arial"/>
            </a:endParaRPr>
          </a:p>
        </p:txBody>
      </p:sp>
      <p:sp>
        <p:nvSpPr>
          <p:cNvPr id="192" name="Google Shape;192;p8:notes"/>
          <p:cNvSpPr/>
          <p:nvPr/>
        </p:nvSpPr>
        <p:spPr>
          <a:xfrm>
            <a:off x="0" y="9120240"/>
            <a:ext cx="317016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l" rtl="0">
              <a:spcBef>
                <a:spcPts val="0"/>
              </a:spcBef>
              <a:spcAft>
                <a:spcPts val="0"/>
              </a:spcAft>
              <a:buNone/>
            </a:pPr>
            <a:r>
              <a:rPr lang="en-US" sz="1300" b="0" i="0" u="none" strike="noStrike" cap="none">
                <a:solidFill>
                  <a:srgbClr val="000000"/>
                </a:solidFill>
                <a:latin typeface="Arial"/>
                <a:ea typeface="Arial"/>
                <a:cs typeface="Arial"/>
                <a:sym typeface="Arial"/>
              </a:rPr>
              <a:t>VM467 - Introduction to Robotics            UM-SJTU Joint Institute, Shanghai Jiao Tong University            Copyright 2009. Kai Xu. All Rights Reserved</a:t>
            </a:r>
            <a:endParaRPr sz="1300" b="0" i="0" u="none" strike="noStrike" cap="none">
              <a:solidFill>
                <a:srgbClr val="000000"/>
              </a:solidFill>
              <a:latin typeface="Arial"/>
              <a:ea typeface="Arial"/>
              <a:cs typeface="Arial"/>
              <a:sym typeface="Arial"/>
            </a:endParaRPr>
          </a:p>
        </p:txBody>
      </p:sp>
      <p:sp>
        <p:nvSpPr>
          <p:cNvPr id="193" name="Google Shape;193;p8:notes"/>
          <p:cNvSpPr/>
          <p:nvPr/>
        </p:nvSpPr>
        <p:spPr>
          <a:xfrm>
            <a:off x="4143240" y="9120240"/>
            <a:ext cx="317052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rgbClr val="000000"/>
                </a:solidFill>
                <a:latin typeface="Arial"/>
                <a:ea typeface="Arial"/>
                <a:cs typeface="Arial"/>
                <a:sym typeface="Arial"/>
              </a:rPr>
              <a:t>7</a:t>
            </a:fld>
            <a:endParaRPr sz="13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9:notes"/>
          <p:cNvSpPr>
            <a:spLocks noGrp="1" noRot="1" noChangeAspect="1"/>
          </p:cNvSpPr>
          <p:nvPr>
            <p:ph type="sldImg" idx="2"/>
          </p:nvPr>
        </p:nvSpPr>
        <p:spPr>
          <a:xfrm>
            <a:off x="1257480" y="720720"/>
            <a:ext cx="4800600" cy="36003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9" name="Google Shape;199;p9:notes"/>
          <p:cNvSpPr txBox="1">
            <a:spLocks noGrp="1"/>
          </p:cNvSpPr>
          <p:nvPr>
            <p:ph type="body" idx="1"/>
          </p:nvPr>
        </p:nvSpPr>
        <p:spPr>
          <a:xfrm>
            <a:off x="731880" y="4560480"/>
            <a:ext cx="5851440" cy="4319640"/>
          </a:xfrm>
          <a:prstGeom prst="rect">
            <a:avLst/>
          </a:prstGeom>
          <a:noFill/>
          <a:ln>
            <a:noFill/>
          </a:ln>
        </p:spPr>
        <p:txBody>
          <a:bodyPr spcFirstLastPara="1" wrap="square" lIns="96825" tIns="48225" rIns="96825" bIns="482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100">
                <a:solidFill>
                  <a:schemeClr val="dk1"/>
                </a:solidFill>
              </a:rPr>
              <a:t>DeepLab offers the semantic segmentation result. The road is classified in yellow. Different from image classification used in bounding box, semantic segmentation makes decisions for images in a pixel level. For each pixel, the model needs to classify it as one of the pre-determined classes. </a:t>
            </a:r>
            <a:endParaRPr sz="1200" b="0" strike="noStrike">
              <a:solidFill>
                <a:srgbClr val="000000"/>
              </a:solidFill>
              <a:latin typeface="Arial"/>
              <a:ea typeface="Arial"/>
              <a:cs typeface="Arial"/>
              <a:sym typeface="Arial"/>
            </a:endParaRPr>
          </a:p>
        </p:txBody>
      </p:sp>
      <p:sp>
        <p:nvSpPr>
          <p:cNvPr id="200" name="Google Shape;200;p9:notes"/>
          <p:cNvSpPr/>
          <p:nvPr/>
        </p:nvSpPr>
        <p:spPr>
          <a:xfrm>
            <a:off x="0" y="9120240"/>
            <a:ext cx="317016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l" rtl="0">
              <a:spcBef>
                <a:spcPts val="0"/>
              </a:spcBef>
              <a:spcAft>
                <a:spcPts val="0"/>
              </a:spcAft>
              <a:buNone/>
            </a:pPr>
            <a:r>
              <a:rPr lang="en-US" sz="1300" b="0" i="0" u="none" strike="noStrike" cap="none">
                <a:solidFill>
                  <a:srgbClr val="000000"/>
                </a:solidFill>
                <a:latin typeface="Arial"/>
                <a:ea typeface="Arial"/>
                <a:cs typeface="Arial"/>
                <a:sym typeface="Arial"/>
              </a:rPr>
              <a:t>VM467 - Introduction to Robotics            UM-SJTU Joint Institute, Shanghai Jiao Tong University            Copyright 2009. Kai Xu. All Rights Reserved</a:t>
            </a:r>
            <a:endParaRPr sz="1300" b="0" i="0" u="none" strike="noStrike" cap="none">
              <a:solidFill>
                <a:srgbClr val="000000"/>
              </a:solidFill>
              <a:latin typeface="Arial"/>
              <a:ea typeface="Arial"/>
              <a:cs typeface="Arial"/>
              <a:sym typeface="Arial"/>
            </a:endParaRPr>
          </a:p>
        </p:txBody>
      </p:sp>
      <p:sp>
        <p:nvSpPr>
          <p:cNvPr id="201" name="Google Shape;201;p9:notes"/>
          <p:cNvSpPr/>
          <p:nvPr/>
        </p:nvSpPr>
        <p:spPr>
          <a:xfrm>
            <a:off x="4143240" y="9120240"/>
            <a:ext cx="3170520" cy="4795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6825" tIns="48225" rIns="96825" bIns="482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rgbClr val="000000"/>
                </a:solidFill>
                <a:latin typeface="Arial"/>
                <a:ea typeface="Arial"/>
                <a:cs typeface="Arial"/>
                <a:sym typeface="Arial"/>
              </a:rPr>
              <a:t>8</a:t>
            </a:fld>
            <a:endParaRPr sz="13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0:notes"/>
          <p:cNvSpPr txBox="1">
            <a:spLocks noGrp="1"/>
          </p:cNvSpPr>
          <p:nvPr>
            <p:ph type="body" idx="1"/>
          </p:nvPr>
        </p:nvSpPr>
        <p:spPr>
          <a:xfrm>
            <a:off x="731880" y="4560480"/>
            <a:ext cx="5851440" cy="4319640"/>
          </a:xfrm>
          <a:prstGeom prst="rect">
            <a:avLst/>
          </a:prstGeom>
        </p:spPr>
        <p:txBody>
          <a:bodyPr spcFirstLastPara="1" wrap="square" lIns="96825" tIns="48225" rIns="96825" bIns="482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100">
                <a:solidFill>
                  <a:schemeClr val="dk1"/>
                </a:solidFill>
              </a:rPr>
              <a:t>With Part Affinity Fields, shorted as PAF, we can localize the real-time pose of a human, including key points in the body parts such as elbows and knees, so that we can understand their behavior and predict future trajectory.</a:t>
            </a:r>
            <a:endParaRPr sz="11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100">
                <a:solidFill>
                  <a:schemeClr val="dk1"/>
                </a:solidFill>
              </a:rPr>
              <a:t>As yueying introduced just now, The collection of these three deep learning results is output for further use in online annotation GUI, shorted for graphical user interface. </a:t>
            </a:r>
            <a:endParaRPr sz="11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1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1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100">
                <a:solidFill>
                  <a:schemeClr val="dk1"/>
                </a:solidFill>
              </a:rPr>
              <a:t>+++ Add GUI specs</a:t>
            </a:r>
            <a:endParaRPr sz="1100">
              <a:solidFill>
                <a:schemeClr val="dk1"/>
              </a:solidFill>
            </a:endParaRPr>
          </a:p>
        </p:txBody>
      </p:sp>
      <p:sp>
        <p:nvSpPr>
          <p:cNvPr id="208" name="Google Shape;208;p10:notes"/>
          <p:cNvSpPr>
            <a:spLocks noGrp="1" noRot="1" noChangeAspect="1"/>
          </p:cNvSpPr>
          <p:nvPr>
            <p:ph type="sldImg" idx="2"/>
          </p:nvPr>
        </p:nvSpPr>
        <p:spPr>
          <a:xfrm>
            <a:off x="1257120" y="720360"/>
            <a:ext cx="4800600" cy="360036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6"/>
        <p:cNvGrpSpPr/>
        <p:nvPr/>
      </p:nvGrpSpPr>
      <p:grpSpPr>
        <a:xfrm>
          <a:off x="0" y="0"/>
          <a:ext cx="0" cy="0"/>
          <a:chOff x="0" y="0"/>
          <a:chExt cx="0" cy="0"/>
        </a:xfrm>
      </p:grpSpPr>
      <p:sp>
        <p:nvSpPr>
          <p:cNvPr id="47" name="Google Shape;47;p11"/>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1"/>
          <p:cNvSpPr txBox="1">
            <a:spLocks noGrp="1"/>
          </p:cNvSpPr>
          <p:nvPr>
            <p:ph type="body" idx="1"/>
          </p:nvPr>
        </p:nvSpPr>
        <p:spPr>
          <a:xfrm>
            <a:off x="162000" y="1177920"/>
            <a:ext cx="88200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9" name="Google Shape;49;p11"/>
          <p:cNvSpPr txBox="1">
            <a:spLocks noGrp="1"/>
          </p:cNvSpPr>
          <p:nvPr>
            <p:ph type="body" idx="2"/>
          </p:nvPr>
        </p:nvSpPr>
        <p:spPr>
          <a:xfrm>
            <a:off x="162000" y="3905280"/>
            <a:ext cx="88200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50"/>
        <p:cNvGrpSpPr/>
        <p:nvPr/>
      </p:nvGrpSpPr>
      <p:grpSpPr>
        <a:xfrm>
          <a:off x="0" y="0"/>
          <a:ext cx="0" cy="0"/>
          <a:chOff x="0" y="0"/>
          <a:chExt cx="0" cy="0"/>
        </a:xfrm>
      </p:grpSpPr>
      <p:sp>
        <p:nvSpPr>
          <p:cNvPr id="51" name="Google Shape;51;p12"/>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2"/>
          <p:cNvSpPr txBox="1">
            <a:spLocks noGrp="1"/>
          </p:cNvSpPr>
          <p:nvPr>
            <p:ph type="body" idx="1"/>
          </p:nvPr>
        </p:nvSpPr>
        <p:spPr>
          <a:xfrm>
            <a:off x="16200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3" name="Google Shape;53;p12"/>
          <p:cNvSpPr txBox="1">
            <a:spLocks noGrp="1"/>
          </p:cNvSpPr>
          <p:nvPr>
            <p:ph type="body" idx="2"/>
          </p:nvPr>
        </p:nvSpPr>
        <p:spPr>
          <a:xfrm>
            <a:off x="468144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4" name="Google Shape;54;p12"/>
          <p:cNvSpPr txBox="1">
            <a:spLocks noGrp="1"/>
          </p:cNvSpPr>
          <p:nvPr>
            <p:ph type="body" idx="3"/>
          </p:nvPr>
        </p:nvSpPr>
        <p:spPr>
          <a:xfrm>
            <a:off x="162000" y="390528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5" name="Google Shape;55;p12"/>
          <p:cNvSpPr txBox="1">
            <a:spLocks noGrp="1"/>
          </p:cNvSpPr>
          <p:nvPr>
            <p:ph type="body" idx="4"/>
          </p:nvPr>
        </p:nvSpPr>
        <p:spPr>
          <a:xfrm>
            <a:off x="4681440" y="390528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3"/>
          <p:cNvSpPr txBox="1">
            <a:spLocks noGrp="1"/>
          </p:cNvSpPr>
          <p:nvPr>
            <p:ph type="body" idx="1"/>
          </p:nvPr>
        </p:nvSpPr>
        <p:spPr>
          <a:xfrm>
            <a:off x="162000" y="117792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9" name="Google Shape;59;p13"/>
          <p:cNvSpPr txBox="1">
            <a:spLocks noGrp="1"/>
          </p:cNvSpPr>
          <p:nvPr>
            <p:ph type="body" idx="2"/>
          </p:nvPr>
        </p:nvSpPr>
        <p:spPr>
          <a:xfrm>
            <a:off x="3143880" y="117792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60" name="Google Shape;60;p13"/>
          <p:cNvSpPr txBox="1">
            <a:spLocks noGrp="1"/>
          </p:cNvSpPr>
          <p:nvPr>
            <p:ph type="body" idx="3"/>
          </p:nvPr>
        </p:nvSpPr>
        <p:spPr>
          <a:xfrm>
            <a:off x="6126120" y="117792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61" name="Google Shape;61;p13"/>
          <p:cNvSpPr txBox="1">
            <a:spLocks noGrp="1"/>
          </p:cNvSpPr>
          <p:nvPr>
            <p:ph type="body" idx="4"/>
          </p:nvPr>
        </p:nvSpPr>
        <p:spPr>
          <a:xfrm>
            <a:off x="162000" y="390528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62" name="Google Shape;62;p13"/>
          <p:cNvSpPr txBox="1">
            <a:spLocks noGrp="1"/>
          </p:cNvSpPr>
          <p:nvPr>
            <p:ph type="body" idx="5"/>
          </p:nvPr>
        </p:nvSpPr>
        <p:spPr>
          <a:xfrm>
            <a:off x="3143880" y="390528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63" name="Google Shape;63;p13"/>
          <p:cNvSpPr txBox="1">
            <a:spLocks noGrp="1"/>
          </p:cNvSpPr>
          <p:nvPr>
            <p:ph type="body" idx="6"/>
          </p:nvPr>
        </p:nvSpPr>
        <p:spPr>
          <a:xfrm>
            <a:off x="6126120" y="390528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1"/>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6"/>
          <p:cNvSpPr txBox="1">
            <a:spLocks noGrp="1"/>
          </p:cNvSpPr>
          <p:nvPr>
            <p:ph type="subTitle" idx="1"/>
          </p:nvPr>
        </p:nvSpPr>
        <p:spPr>
          <a:xfrm>
            <a:off x="162000" y="1177920"/>
            <a:ext cx="8820000" cy="5221440"/>
          </a:xfrm>
          <a:prstGeom prst="rect">
            <a:avLst/>
          </a:prstGeom>
          <a:noFill/>
          <a:ln>
            <a:noFill/>
          </a:ln>
        </p:spPr>
        <p:txBody>
          <a:bodyPr spcFirstLastPara="1" wrap="square" lIns="0" tIns="0" rIns="0" bIns="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75"/>
        <p:cNvGrpSpPr/>
        <p:nvPr/>
      </p:nvGrpSpPr>
      <p:grpSpPr>
        <a:xfrm>
          <a:off x="0" y="0"/>
          <a:ext cx="0" cy="0"/>
          <a:chOff x="0" y="0"/>
          <a:chExt cx="0" cy="0"/>
        </a:xfrm>
      </p:grpSpPr>
      <p:sp>
        <p:nvSpPr>
          <p:cNvPr id="76" name="Google Shape;76;p17"/>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7"/>
          <p:cNvSpPr txBox="1">
            <a:spLocks noGrp="1"/>
          </p:cNvSpPr>
          <p:nvPr>
            <p:ph type="body" idx="1"/>
          </p:nvPr>
        </p:nvSpPr>
        <p:spPr>
          <a:xfrm>
            <a:off x="162000" y="1177920"/>
            <a:ext cx="8820000" cy="522144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8"/>
          <p:cNvSpPr txBox="1">
            <a:spLocks noGrp="1"/>
          </p:cNvSpPr>
          <p:nvPr>
            <p:ph type="body" idx="1"/>
          </p:nvPr>
        </p:nvSpPr>
        <p:spPr>
          <a:xfrm>
            <a:off x="162000" y="1177920"/>
            <a:ext cx="4303800" cy="522144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81" name="Google Shape;81;p18"/>
          <p:cNvSpPr txBox="1">
            <a:spLocks noGrp="1"/>
          </p:cNvSpPr>
          <p:nvPr>
            <p:ph type="body" idx="2"/>
          </p:nvPr>
        </p:nvSpPr>
        <p:spPr>
          <a:xfrm>
            <a:off x="4681440" y="1177920"/>
            <a:ext cx="4303800" cy="522144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2"/>
        <p:cNvGrpSpPr/>
        <p:nvPr/>
      </p:nvGrpSpPr>
      <p:grpSpPr>
        <a:xfrm>
          <a:off x="0" y="0"/>
          <a:ext cx="0" cy="0"/>
          <a:chOff x="0" y="0"/>
          <a:chExt cx="0" cy="0"/>
        </a:xfrm>
      </p:grpSpPr>
      <p:sp>
        <p:nvSpPr>
          <p:cNvPr id="83" name="Google Shape;83;p19"/>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84"/>
        <p:cNvGrpSpPr/>
        <p:nvPr/>
      </p:nvGrpSpPr>
      <p:grpSpPr>
        <a:xfrm>
          <a:off x="0" y="0"/>
          <a:ext cx="0" cy="0"/>
          <a:chOff x="0" y="0"/>
          <a:chExt cx="0" cy="0"/>
        </a:xfrm>
      </p:grpSpPr>
      <p:sp>
        <p:nvSpPr>
          <p:cNvPr id="85" name="Google Shape;85;p20"/>
          <p:cNvSpPr txBox="1">
            <a:spLocks noGrp="1"/>
          </p:cNvSpPr>
          <p:nvPr>
            <p:ph type="subTitle" idx="1"/>
          </p:nvPr>
        </p:nvSpPr>
        <p:spPr>
          <a:xfrm>
            <a:off x="971640" y="189000"/>
            <a:ext cx="7200720" cy="2921760"/>
          </a:xfrm>
          <a:prstGeom prst="rect">
            <a:avLst/>
          </a:prstGeom>
          <a:noFill/>
          <a:ln>
            <a:noFill/>
          </a:ln>
        </p:spPr>
        <p:txBody>
          <a:bodyPr spcFirstLastPara="1" wrap="square" lIns="0" tIns="0" rIns="0" bIns="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86"/>
        <p:cNvGrpSpPr/>
        <p:nvPr/>
      </p:nvGrpSpPr>
      <p:grpSpPr>
        <a:xfrm>
          <a:off x="0" y="0"/>
          <a:ext cx="0" cy="0"/>
          <a:chOff x="0" y="0"/>
          <a:chExt cx="0" cy="0"/>
        </a:xfrm>
      </p:grpSpPr>
      <p:sp>
        <p:nvSpPr>
          <p:cNvPr id="87" name="Google Shape;87;p21"/>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1"/>
          <p:cNvSpPr txBox="1">
            <a:spLocks noGrp="1"/>
          </p:cNvSpPr>
          <p:nvPr>
            <p:ph type="body" idx="1"/>
          </p:nvPr>
        </p:nvSpPr>
        <p:spPr>
          <a:xfrm>
            <a:off x="16200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89" name="Google Shape;89;p21"/>
          <p:cNvSpPr txBox="1">
            <a:spLocks noGrp="1"/>
          </p:cNvSpPr>
          <p:nvPr>
            <p:ph type="body" idx="2"/>
          </p:nvPr>
        </p:nvSpPr>
        <p:spPr>
          <a:xfrm>
            <a:off x="4681440" y="1177920"/>
            <a:ext cx="4303800" cy="522144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90" name="Google Shape;90;p21"/>
          <p:cNvSpPr txBox="1">
            <a:spLocks noGrp="1"/>
          </p:cNvSpPr>
          <p:nvPr>
            <p:ph type="body" idx="3"/>
          </p:nvPr>
        </p:nvSpPr>
        <p:spPr>
          <a:xfrm>
            <a:off x="162000" y="390528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subTitle" idx="1"/>
          </p:nvPr>
        </p:nvSpPr>
        <p:spPr>
          <a:xfrm>
            <a:off x="162000" y="1177920"/>
            <a:ext cx="8820000" cy="5221440"/>
          </a:xfrm>
          <a:prstGeom prst="rect">
            <a:avLst/>
          </a:prstGeom>
          <a:noFill/>
          <a:ln>
            <a:noFill/>
          </a:ln>
        </p:spPr>
        <p:txBody>
          <a:bodyPr spcFirstLastPara="1" wrap="square" lIns="0" tIns="0" rIns="0" bIns="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91"/>
        <p:cNvGrpSpPr/>
        <p:nvPr/>
      </p:nvGrpSpPr>
      <p:grpSpPr>
        <a:xfrm>
          <a:off x="0" y="0"/>
          <a:ext cx="0" cy="0"/>
          <a:chOff x="0" y="0"/>
          <a:chExt cx="0" cy="0"/>
        </a:xfrm>
      </p:grpSpPr>
      <p:sp>
        <p:nvSpPr>
          <p:cNvPr id="92" name="Google Shape;92;p22"/>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2"/>
          <p:cNvSpPr txBox="1">
            <a:spLocks noGrp="1"/>
          </p:cNvSpPr>
          <p:nvPr>
            <p:ph type="body" idx="1"/>
          </p:nvPr>
        </p:nvSpPr>
        <p:spPr>
          <a:xfrm>
            <a:off x="162000" y="1177920"/>
            <a:ext cx="4303800" cy="522144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94" name="Google Shape;94;p22"/>
          <p:cNvSpPr txBox="1">
            <a:spLocks noGrp="1"/>
          </p:cNvSpPr>
          <p:nvPr>
            <p:ph type="body" idx="2"/>
          </p:nvPr>
        </p:nvSpPr>
        <p:spPr>
          <a:xfrm>
            <a:off x="468144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95" name="Google Shape;95;p22"/>
          <p:cNvSpPr txBox="1">
            <a:spLocks noGrp="1"/>
          </p:cNvSpPr>
          <p:nvPr>
            <p:ph type="body" idx="3"/>
          </p:nvPr>
        </p:nvSpPr>
        <p:spPr>
          <a:xfrm>
            <a:off x="4681440" y="390528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96"/>
        <p:cNvGrpSpPr/>
        <p:nvPr/>
      </p:nvGrpSpPr>
      <p:grpSpPr>
        <a:xfrm>
          <a:off x="0" y="0"/>
          <a:ext cx="0" cy="0"/>
          <a:chOff x="0" y="0"/>
          <a:chExt cx="0" cy="0"/>
        </a:xfrm>
      </p:grpSpPr>
      <p:sp>
        <p:nvSpPr>
          <p:cNvPr id="97" name="Google Shape;97;p23"/>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23"/>
          <p:cNvSpPr txBox="1">
            <a:spLocks noGrp="1"/>
          </p:cNvSpPr>
          <p:nvPr>
            <p:ph type="body" idx="1"/>
          </p:nvPr>
        </p:nvSpPr>
        <p:spPr>
          <a:xfrm>
            <a:off x="16200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99" name="Google Shape;99;p23"/>
          <p:cNvSpPr txBox="1">
            <a:spLocks noGrp="1"/>
          </p:cNvSpPr>
          <p:nvPr>
            <p:ph type="body" idx="2"/>
          </p:nvPr>
        </p:nvSpPr>
        <p:spPr>
          <a:xfrm>
            <a:off x="468144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00" name="Google Shape;100;p23"/>
          <p:cNvSpPr txBox="1">
            <a:spLocks noGrp="1"/>
          </p:cNvSpPr>
          <p:nvPr>
            <p:ph type="body" idx="3"/>
          </p:nvPr>
        </p:nvSpPr>
        <p:spPr>
          <a:xfrm>
            <a:off x="162000" y="3905280"/>
            <a:ext cx="88200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101"/>
        <p:cNvGrpSpPr/>
        <p:nvPr/>
      </p:nvGrpSpPr>
      <p:grpSpPr>
        <a:xfrm>
          <a:off x="0" y="0"/>
          <a:ext cx="0" cy="0"/>
          <a:chOff x="0" y="0"/>
          <a:chExt cx="0" cy="0"/>
        </a:xfrm>
      </p:grpSpPr>
      <p:sp>
        <p:nvSpPr>
          <p:cNvPr id="102" name="Google Shape;102;p24"/>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24"/>
          <p:cNvSpPr txBox="1">
            <a:spLocks noGrp="1"/>
          </p:cNvSpPr>
          <p:nvPr>
            <p:ph type="body" idx="1"/>
          </p:nvPr>
        </p:nvSpPr>
        <p:spPr>
          <a:xfrm>
            <a:off x="162000" y="1177920"/>
            <a:ext cx="88200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04" name="Google Shape;104;p24"/>
          <p:cNvSpPr txBox="1">
            <a:spLocks noGrp="1"/>
          </p:cNvSpPr>
          <p:nvPr>
            <p:ph type="body" idx="2"/>
          </p:nvPr>
        </p:nvSpPr>
        <p:spPr>
          <a:xfrm>
            <a:off x="162000" y="3905280"/>
            <a:ext cx="88200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105"/>
        <p:cNvGrpSpPr/>
        <p:nvPr/>
      </p:nvGrpSpPr>
      <p:grpSpPr>
        <a:xfrm>
          <a:off x="0" y="0"/>
          <a:ext cx="0" cy="0"/>
          <a:chOff x="0" y="0"/>
          <a:chExt cx="0" cy="0"/>
        </a:xfrm>
      </p:grpSpPr>
      <p:sp>
        <p:nvSpPr>
          <p:cNvPr id="106" name="Google Shape;106;p25"/>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25"/>
          <p:cNvSpPr txBox="1">
            <a:spLocks noGrp="1"/>
          </p:cNvSpPr>
          <p:nvPr>
            <p:ph type="body" idx="1"/>
          </p:nvPr>
        </p:nvSpPr>
        <p:spPr>
          <a:xfrm>
            <a:off x="16200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08" name="Google Shape;108;p25"/>
          <p:cNvSpPr txBox="1">
            <a:spLocks noGrp="1"/>
          </p:cNvSpPr>
          <p:nvPr>
            <p:ph type="body" idx="2"/>
          </p:nvPr>
        </p:nvSpPr>
        <p:spPr>
          <a:xfrm>
            <a:off x="468144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09" name="Google Shape;109;p25"/>
          <p:cNvSpPr txBox="1">
            <a:spLocks noGrp="1"/>
          </p:cNvSpPr>
          <p:nvPr>
            <p:ph type="body" idx="3"/>
          </p:nvPr>
        </p:nvSpPr>
        <p:spPr>
          <a:xfrm>
            <a:off x="162000" y="390528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10" name="Google Shape;110;p25"/>
          <p:cNvSpPr txBox="1">
            <a:spLocks noGrp="1"/>
          </p:cNvSpPr>
          <p:nvPr>
            <p:ph type="body" idx="4"/>
          </p:nvPr>
        </p:nvSpPr>
        <p:spPr>
          <a:xfrm>
            <a:off x="4681440" y="390528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11"/>
        <p:cNvGrpSpPr/>
        <p:nvPr/>
      </p:nvGrpSpPr>
      <p:grpSpPr>
        <a:xfrm>
          <a:off x="0" y="0"/>
          <a:ext cx="0" cy="0"/>
          <a:chOff x="0" y="0"/>
          <a:chExt cx="0" cy="0"/>
        </a:xfrm>
      </p:grpSpPr>
      <p:sp>
        <p:nvSpPr>
          <p:cNvPr id="112" name="Google Shape;112;p26"/>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26"/>
          <p:cNvSpPr txBox="1">
            <a:spLocks noGrp="1"/>
          </p:cNvSpPr>
          <p:nvPr>
            <p:ph type="body" idx="1"/>
          </p:nvPr>
        </p:nvSpPr>
        <p:spPr>
          <a:xfrm>
            <a:off x="162000" y="117792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14" name="Google Shape;114;p26"/>
          <p:cNvSpPr txBox="1">
            <a:spLocks noGrp="1"/>
          </p:cNvSpPr>
          <p:nvPr>
            <p:ph type="body" idx="2"/>
          </p:nvPr>
        </p:nvSpPr>
        <p:spPr>
          <a:xfrm>
            <a:off x="3143880" y="117792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15" name="Google Shape;115;p26"/>
          <p:cNvSpPr txBox="1">
            <a:spLocks noGrp="1"/>
          </p:cNvSpPr>
          <p:nvPr>
            <p:ph type="body" idx="3"/>
          </p:nvPr>
        </p:nvSpPr>
        <p:spPr>
          <a:xfrm>
            <a:off x="6126120" y="117792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16" name="Google Shape;116;p26"/>
          <p:cNvSpPr txBox="1">
            <a:spLocks noGrp="1"/>
          </p:cNvSpPr>
          <p:nvPr>
            <p:ph type="body" idx="4"/>
          </p:nvPr>
        </p:nvSpPr>
        <p:spPr>
          <a:xfrm>
            <a:off x="162000" y="390528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17" name="Google Shape;117;p26"/>
          <p:cNvSpPr txBox="1">
            <a:spLocks noGrp="1"/>
          </p:cNvSpPr>
          <p:nvPr>
            <p:ph type="body" idx="5"/>
          </p:nvPr>
        </p:nvSpPr>
        <p:spPr>
          <a:xfrm>
            <a:off x="3143880" y="390528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18" name="Google Shape;118;p26"/>
          <p:cNvSpPr txBox="1">
            <a:spLocks noGrp="1"/>
          </p:cNvSpPr>
          <p:nvPr>
            <p:ph type="body" idx="6"/>
          </p:nvPr>
        </p:nvSpPr>
        <p:spPr>
          <a:xfrm>
            <a:off x="6126120" y="3905280"/>
            <a:ext cx="283968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4"/>
          <p:cNvSpPr txBox="1">
            <a:spLocks noGrp="1"/>
          </p:cNvSpPr>
          <p:nvPr>
            <p:ph type="body" idx="1"/>
          </p:nvPr>
        </p:nvSpPr>
        <p:spPr>
          <a:xfrm>
            <a:off x="162000" y="1177920"/>
            <a:ext cx="8820000" cy="522144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5"/>
          <p:cNvSpPr txBox="1">
            <a:spLocks noGrp="1"/>
          </p:cNvSpPr>
          <p:nvPr>
            <p:ph type="body" idx="1"/>
          </p:nvPr>
        </p:nvSpPr>
        <p:spPr>
          <a:xfrm>
            <a:off x="162000" y="1177920"/>
            <a:ext cx="4303800" cy="522144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6" name="Google Shape;26;p5"/>
          <p:cNvSpPr txBox="1">
            <a:spLocks noGrp="1"/>
          </p:cNvSpPr>
          <p:nvPr>
            <p:ph type="body" idx="2"/>
          </p:nvPr>
        </p:nvSpPr>
        <p:spPr>
          <a:xfrm>
            <a:off x="4681440" y="1177920"/>
            <a:ext cx="4303800" cy="522144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9"/>
        <p:cNvGrpSpPr/>
        <p:nvPr/>
      </p:nvGrpSpPr>
      <p:grpSpPr>
        <a:xfrm>
          <a:off x="0" y="0"/>
          <a:ext cx="0" cy="0"/>
          <a:chOff x="0" y="0"/>
          <a:chExt cx="0" cy="0"/>
        </a:xfrm>
      </p:grpSpPr>
      <p:sp>
        <p:nvSpPr>
          <p:cNvPr id="30" name="Google Shape;30;p7"/>
          <p:cNvSpPr txBox="1">
            <a:spLocks noGrp="1"/>
          </p:cNvSpPr>
          <p:nvPr>
            <p:ph type="subTitle" idx="1"/>
          </p:nvPr>
        </p:nvSpPr>
        <p:spPr>
          <a:xfrm>
            <a:off x="971640" y="189000"/>
            <a:ext cx="7200720" cy="2921760"/>
          </a:xfrm>
          <a:prstGeom prst="rect">
            <a:avLst/>
          </a:prstGeom>
          <a:noFill/>
          <a:ln>
            <a:noFill/>
          </a:ln>
        </p:spPr>
        <p:txBody>
          <a:bodyPr spcFirstLastPara="1" wrap="square" lIns="0" tIns="0" rIns="0" bIns="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8"/>
          <p:cNvSpPr txBox="1">
            <a:spLocks noGrp="1"/>
          </p:cNvSpPr>
          <p:nvPr>
            <p:ph type="body" idx="1"/>
          </p:nvPr>
        </p:nvSpPr>
        <p:spPr>
          <a:xfrm>
            <a:off x="16200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4" name="Google Shape;34;p8"/>
          <p:cNvSpPr txBox="1">
            <a:spLocks noGrp="1"/>
          </p:cNvSpPr>
          <p:nvPr>
            <p:ph type="body" idx="2"/>
          </p:nvPr>
        </p:nvSpPr>
        <p:spPr>
          <a:xfrm>
            <a:off x="4681440" y="1177920"/>
            <a:ext cx="4303800" cy="522144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5" name="Google Shape;35;p8"/>
          <p:cNvSpPr txBox="1">
            <a:spLocks noGrp="1"/>
          </p:cNvSpPr>
          <p:nvPr>
            <p:ph type="body" idx="3"/>
          </p:nvPr>
        </p:nvSpPr>
        <p:spPr>
          <a:xfrm>
            <a:off x="162000" y="390528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9"/>
          <p:cNvSpPr txBox="1">
            <a:spLocks noGrp="1"/>
          </p:cNvSpPr>
          <p:nvPr>
            <p:ph type="body" idx="1"/>
          </p:nvPr>
        </p:nvSpPr>
        <p:spPr>
          <a:xfrm>
            <a:off x="162000" y="1177920"/>
            <a:ext cx="4303800" cy="522144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9" name="Google Shape;39;p9"/>
          <p:cNvSpPr txBox="1">
            <a:spLocks noGrp="1"/>
          </p:cNvSpPr>
          <p:nvPr>
            <p:ph type="body" idx="2"/>
          </p:nvPr>
        </p:nvSpPr>
        <p:spPr>
          <a:xfrm>
            <a:off x="468144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0" name="Google Shape;40;p9"/>
          <p:cNvSpPr txBox="1">
            <a:spLocks noGrp="1"/>
          </p:cNvSpPr>
          <p:nvPr>
            <p:ph type="body" idx="3"/>
          </p:nvPr>
        </p:nvSpPr>
        <p:spPr>
          <a:xfrm>
            <a:off x="4681440" y="390528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41"/>
        <p:cNvGrpSpPr/>
        <p:nvPr/>
      </p:nvGrpSpPr>
      <p:grpSpPr>
        <a:xfrm>
          <a:off x="0" y="0"/>
          <a:ext cx="0" cy="0"/>
          <a:chOff x="0" y="0"/>
          <a:chExt cx="0" cy="0"/>
        </a:xfrm>
      </p:grpSpPr>
      <p:sp>
        <p:nvSpPr>
          <p:cNvPr id="42" name="Google Shape;42;p10"/>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0"/>
          <p:cNvSpPr txBox="1">
            <a:spLocks noGrp="1"/>
          </p:cNvSpPr>
          <p:nvPr>
            <p:ph type="body" idx="1"/>
          </p:nvPr>
        </p:nvSpPr>
        <p:spPr>
          <a:xfrm>
            <a:off x="16200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4" name="Google Shape;44;p10"/>
          <p:cNvSpPr txBox="1">
            <a:spLocks noGrp="1"/>
          </p:cNvSpPr>
          <p:nvPr>
            <p:ph type="body" idx="2"/>
          </p:nvPr>
        </p:nvSpPr>
        <p:spPr>
          <a:xfrm>
            <a:off x="4681440" y="1177920"/>
            <a:ext cx="43038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5" name="Google Shape;45;p10"/>
          <p:cNvSpPr txBox="1">
            <a:spLocks noGrp="1"/>
          </p:cNvSpPr>
          <p:nvPr>
            <p:ph type="body" idx="3"/>
          </p:nvPr>
        </p:nvSpPr>
        <p:spPr>
          <a:xfrm>
            <a:off x="162000" y="3905280"/>
            <a:ext cx="8820000" cy="2490480"/>
          </a:xfrm>
          <a:prstGeom prst="rect">
            <a:avLst/>
          </a:prstGeom>
          <a:noFill/>
          <a:ln>
            <a:noFill/>
          </a:ln>
        </p:spPr>
        <p:txBody>
          <a:bodyPr spcFirstLastPara="1" wrap="square" lIns="54000" tIns="54000" rIns="54000" bIns="54000" anchor="t" anchorCtr="0"/>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6" Type="http://schemas.openxmlformats.org/officeDocument/2006/relationships/image" Target="../media/image3.jp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jp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
        <p:cNvGrpSpPr/>
        <p:nvPr/>
      </p:nvGrpSpPr>
      <p:grpSpPr>
        <a:xfrm>
          <a:off x="0" y="0"/>
          <a:ext cx="0" cy="0"/>
          <a:chOff x="0" y="0"/>
          <a:chExt cx="0" cy="0"/>
        </a:xfrm>
      </p:grpSpPr>
      <p:pic>
        <p:nvPicPr>
          <p:cNvPr id="11" name="Google Shape;11;p1" descr="logo_sjtu_blue"/>
          <p:cNvPicPr preferRelativeResize="0"/>
          <p:nvPr/>
        </p:nvPicPr>
        <p:blipFill rotWithShape="1">
          <a:blip r:embed="rId14">
            <a:alphaModFix/>
          </a:blip>
          <a:srcRect/>
          <a:stretch/>
        </p:blipFill>
        <p:spPr>
          <a:xfrm>
            <a:off x="8263080" y="189000"/>
            <a:ext cx="718920" cy="718920"/>
          </a:xfrm>
          <a:prstGeom prst="rect">
            <a:avLst/>
          </a:prstGeom>
          <a:noFill/>
          <a:ln>
            <a:noFill/>
          </a:ln>
        </p:spPr>
      </p:pic>
      <p:pic>
        <p:nvPicPr>
          <p:cNvPr id="12" name="Google Shape;12;p1" descr="logo_umich"/>
          <p:cNvPicPr preferRelativeResize="0"/>
          <p:nvPr/>
        </p:nvPicPr>
        <p:blipFill rotWithShape="1">
          <a:blip r:embed="rId15">
            <a:alphaModFix/>
          </a:blip>
          <a:srcRect/>
          <a:stretch/>
        </p:blipFill>
        <p:spPr>
          <a:xfrm>
            <a:off x="162000" y="179280"/>
            <a:ext cx="718920" cy="719280"/>
          </a:xfrm>
          <a:prstGeom prst="rect">
            <a:avLst/>
          </a:prstGeom>
          <a:noFill/>
          <a:ln>
            <a:noFill/>
          </a:ln>
        </p:spPr>
      </p:pic>
      <p:pic>
        <p:nvPicPr>
          <p:cNvPr id="13" name="Google Shape;13;p1" descr="Untitled-1"/>
          <p:cNvPicPr preferRelativeResize="0"/>
          <p:nvPr/>
        </p:nvPicPr>
        <p:blipFill rotWithShape="1">
          <a:blip r:embed="rId16">
            <a:alphaModFix/>
          </a:blip>
          <a:srcRect/>
          <a:stretch/>
        </p:blipFill>
        <p:spPr>
          <a:xfrm>
            <a:off x="0" y="998640"/>
            <a:ext cx="8352000" cy="90360"/>
          </a:xfrm>
          <a:prstGeom prst="rect">
            <a:avLst/>
          </a:prstGeom>
          <a:noFill/>
          <a:ln>
            <a:noFill/>
          </a:ln>
        </p:spPr>
      </p:pic>
      <p:sp>
        <p:nvSpPr>
          <p:cNvPr id="14" name="Google Shape;14;p1"/>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5" name="Google Shape;15;p1"/>
          <p:cNvSpPr txBox="1">
            <a:spLocks noGrp="1"/>
          </p:cNvSpPr>
          <p:nvPr>
            <p:ph type="body" idx="1"/>
          </p:nvPr>
        </p:nvSpPr>
        <p:spPr>
          <a:xfrm>
            <a:off x="162000" y="1177920"/>
            <a:ext cx="8820000" cy="5221440"/>
          </a:xfrm>
          <a:prstGeom prst="rect">
            <a:avLst/>
          </a:prstGeom>
          <a:noFill/>
          <a:ln>
            <a:noFill/>
          </a:ln>
        </p:spPr>
        <p:txBody>
          <a:bodyPr spcFirstLastPara="1" wrap="square" lIns="54000" tIns="54000" rIns="54000" bIns="54000" anchor="t" anchorCtr="0"/>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971640" y="189000"/>
            <a:ext cx="7200720" cy="630000"/>
          </a:xfrm>
          <a:prstGeom prst="rect">
            <a:avLst/>
          </a:prstGeom>
          <a:noFill/>
          <a:ln>
            <a:noFill/>
          </a:ln>
        </p:spPr>
        <p:txBody>
          <a:bodyPr spcFirstLastPara="1" wrap="square" lIns="36000" tIns="36000" rIns="36000" bIns="36000" anchor="ctr" anchorCtr="1"/>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66" name="Google Shape;66;p14"/>
          <p:cNvSpPr txBox="1">
            <a:spLocks noGrp="1"/>
          </p:cNvSpPr>
          <p:nvPr>
            <p:ph type="body" idx="1"/>
          </p:nvPr>
        </p:nvSpPr>
        <p:spPr>
          <a:xfrm>
            <a:off x="162000" y="1177920"/>
            <a:ext cx="8820000" cy="5221440"/>
          </a:xfrm>
          <a:prstGeom prst="rect">
            <a:avLst/>
          </a:prstGeom>
          <a:noFill/>
          <a:ln>
            <a:noFill/>
          </a:ln>
        </p:spPr>
        <p:txBody>
          <a:bodyPr spcFirstLastPara="1" wrap="square" lIns="54000" tIns="54000" rIns="54000" bIns="54000" anchor="t" anchorCtr="0"/>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67" name="Google Shape;67;p14"/>
          <p:cNvSpPr txBox="1">
            <a:spLocks noGrp="1"/>
          </p:cNvSpPr>
          <p:nvPr>
            <p:ph type="ftr" idx="11"/>
          </p:nvPr>
        </p:nvSpPr>
        <p:spPr>
          <a:xfrm>
            <a:off x="250920" y="6579720"/>
            <a:ext cx="8642160" cy="141480"/>
          </a:xfrm>
          <a:prstGeom prst="rect">
            <a:avLst/>
          </a:prstGeom>
          <a:noFill/>
          <a:ln>
            <a:noFill/>
          </a:ln>
        </p:spPr>
        <p:txBody>
          <a:bodyPr spcFirstLastPara="1" wrap="square" lIns="36000" tIns="36000" rIns="36000" bIns="36000" anchor="ctr" anchorCtr="0"/>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pic>
        <p:nvPicPr>
          <p:cNvPr id="68" name="Google Shape;68;p14" descr="logo_sjtu_blue"/>
          <p:cNvPicPr preferRelativeResize="0"/>
          <p:nvPr/>
        </p:nvPicPr>
        <p:blipFill rotWithShape="1">
          <a:blip r:embed="rId14">
            <a:alphaModFix/>
          </a:blip>
          <a:srcRect/>
          <a:stretch/>
        </p:blipFill>
        <p:spPr>
          <a:xfrm>
            <a:off x="8263080" y="189000"/>
            <a:ext cx="718920" cy="718920"/>
          </a:xfrm>
          <a:prstGeom prst="rect">
            <a:avLst/>
          </a:prstGeom>
          <a:noFill/>
          <a:ln>
            <a:noFill/>
          </a:ln>
        </p:spPr>
      </p:pic>
      <p:pic>
        <p:nvPicPr>
          <p:cNvPr id="69" name="Google Shape;69;p14" descr="logo_umich"/>
          <p:cNvPicPr preferRelativeResize="0"/>
          <p:nvPr/>
        </p:nvPicPr>
        <p:blipFill rotWithShape="1">
          <a:blip r:embed="rId15">
            <a:alphaModFix/>
          </a:blip>
          <a:srcRect/>
          <a:stretch/>
        </p:blipFill>
        <p:spPr>
          <a:xfrm>
            <a:off x="162000" y="179280"/>
            <a:ext cx="718920" cy="719280"/>
          </a:xfrm>
          <a:prstGeom prst="rect">
            <a:avLst/>
          </a:prstGeom>
          <a:noFill/>
          <a:ln>
            <a:noFill/>
          </a:ln>
        </p:spPr>
      </p:pic>
      <p:pic>
        <p:nvPicPr>
          <p:cNvPr id="70" name="Google Shape;70;p14" descr="Untitled-1"/>
          <p:cNvPicPr preferRelativeResize="0"/>
          <p:nvPr/>
        </p:nvPicPr>
        <p:blipFill rotWithShape="1">
          <a:blip r:embed="rId16">
            <a:alphaModFix/>
          </a:blip>
          <a:srcRect/>
          <a:stretch/>
        </p:blipFill>
        <p:spPr>
          <a:xfrm>
            <a:off x="0" y="998640"/>
            <a:ext cx="8352000" cy="9036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7"/>
          <p:cNvSpPr txBox="1"/>
          <p:nvPr/>
        </p:nvSpPr>
        <p:spPr>
          <a:xfrm>
            <a:off x="685800" y="1638697"/>
            <a:ext cx="7772400" cy="16866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r>
              <a:rPr lang="en-US" sz="3600" b="0" i="0" u="none" strike="noStrike" cap="none">
                <a:solidFill>
                  <a:srgbClr val="000000"/>
                </a:solidFill>
                <a:latin typeface="Arial"/>
                <a:ea typeface="Arial"/>
                <a:cs typeface="Arial"/>
                <a:sym typeface="Arial"/>
              </a:rPr>
              <a:t>Semi-Automatic Annotation Tool for </a:t>
            </a:r>
            <a:endParaRPr sz="3600" b="0" i="0" u="none" strike="noStrike" cap="none">
              <a:solidFill>
                <a:srgbClr val="000000"/>
              </a:solidFill>
              <a:latin typeface="Arial"/>
              <a:ea typeface="Arial"/>
              <a:cs typeface="Arial"/>
              <a:sym typeface="Arial"/>
            </a:endParaRPr>
          </a:p>
          <a:p>
            <a:pPr marL="0" marR="0" lvl="0" indent="0" algn="ctr" rtl="0">
              <a:spcBef>
                <a:spcPts val="0"/>
              </a:spcBef>
              <a:spcAft>
                <a:spcPts val="0"/>
              </a:spcAft>
              <a:buNone/>
            </a:pPr>
            <a:r>
              <a:rPr lang="en-US" sz="3600" b="0" i="0" u="none" strike="noStrike" cap="none">
                <a:solidFill>
                  <a:srgbClr val="000000"/>
                </a:solidFill>
                <a:latin typeface="Arial"/>
                <a:ea typeface="Arial"/>
                <a:cs typeface="Arial"/>
                <a:sym typeface="Arial"/>
              </a:rPr>
              <a:t>Autonomous</a:t>
            </a:r>
            <a:r>
              <a:rPr lang="en-US" sz="1800"/>
              <a:t> </a:t>
            </a:r>
            <a:r>
              <a:rPr lang="en-US" sz="3600" b="0" i="0" u="none" strike="noStrike" cap="none">
                <a:solidFill>
                  <a:srgbClr val="000000"/>
                </a:solidFill>
                <a:latin typeface="Arial"/>
                <a:ea typeface="Arial"/>
                <a:cs typeface="Arial"/>
                <a:sym typeface="Arial"/>
              </a:rPr>
              <a:t>Driving Scene</a:t>
            </a:r>
            <a:endParaRPr sz="3600" b="0" i="0" u="none" strike="noStrike" cap="none">
              <a:solidFill>
                <a:srgbClr val="000000"/>
              </a:solidFill>
              <a:latin typeface="Arial"/>
              <a:ea typeface="Arial"/>
              <a:cs typeface="Arial"/>
              <a:sym typeface="Arial"/>
            </a:endParaRPr>
          </a:p>
        </p:txBody>
      </p:sp>
      <p:sp>
        <p:nvSpPr>
          <p:cNvPr id="125" name="Google Shape;125;p27"/>
          <p:cNvSpPr/>
          <p:nvPr/>
        </p:nvSpPr>
        <p:spPr>
          <a:xfrm>
            <a:off x="421250" y="3692476"/>
            <a:ext cx="8496300" cy="1903200"/>
          </a:xfrm>
          <a:prstGeom prst="rect">
            <a:avLst/>
          </a:prstGeom>
          <a:noFill/>
          <a:ln>
            <a:noFill/>
          </a:ln>
        </p:spPr>
        <p:txBody>
          <a:bodyPr spcFirstLastPara="1" wrap="square" lIns="90000" tIns="46800" rIns="90000" bIns="46800" anchor="t" anchorCtr="0">
            <a:noAutofit/>
          </a:bodyPr>
          <a:lstStyle/>
          <a:p>
            <a:pPr marL="0" marR="0" lvl="0" indent="0" algn="ctr" rtl="0">
              <a:spcBef>
                <a:spcPts val="0"/>
              </a:spcBef>
              <a:spcAft>
                <a:spcPts val="0"/>
              </a:spcAft>
              <a:buNone/>
            </a:pPr>
            <a:endParaRPr sz="1800" b="0" i="0" u="none" strike="noStrike" cap="none">
              <a:solidFill>
                <a:srgbClr val="000000"/>
              </a:solidFill>
              <a:latin typeface="Arial"/>
              <a:ea typeface="Arial"/>
              <a:cs typeface="Arial"/>
              <a:sym typeface="Arial"/>
            </a:endParaRPr>
          </a:p>
          <a:p>
            <a:pPr marL="0" marR="0" lvl="0" indent="0" algn="ctr" rtl="0">
              <a:spcBef>
                <a:spcPts val="0"/>
              </a:spcBef>
              <a:spcAft>
                <a:spcPts val="0"/>
              </a:spcAft>
              <a:buNone/>
            </a:pPr>
            <a:endParaRPr sz="1800" b="0" i="0" u="none" strike="noStrike" cap="none">
              <a:solidFill>
                <a:srgbClr val="000000"/>
              </a:solidFill>
              <a:latin typeface="Arial"/>
              <a:ea typeface="Arial"/>
              <a:cs typeface="Arial"/>
              <a:sym typeface="Arial"/>
            </a:endParaRPr>
          </a:p>
          <a:p>
            <a:pPr marL="0" marR="0" lvl="0" indent="0" algn="ctr" rtl="0">
              <a:spcBef>
                <a:spcPts val="0"/>
              </a:spcBef>
              <a:spcAft>
                <a:spcPts val="0"/>
              </a:spcAft>
              <a:buNone/>
            </a:pPr>
            <a:r>
              <a:rPr lang="en-US" sz="1800" b="0" i="0" u="none" strike="noStrike" cap="none">
                <a:solidFill>
                  <a:srgbClr val="000000"/>
                </a:solidFill>
                <a:latin typeface="Arial"/>
                <a:ea typeface="Arial"/>
                <a:cs typeface="Arial"/>
                <a:sym typeface="Arial"/>
              </a:rPr>
              <a:t>Shucheng Zhong, Yifan Dai, Yifan Zhao, Yueying Li, Yuying Li</a:t>
            </a:r>
            <a:endParaRPr sz="1800" b="0" i="0" u="none" strike="noStrike" cap="none">
              <a:solidFill>
                <a:srgbClr val="000000"/>
              </a:solidFill>
              <a:latin typeface="Arial"/>
              <a:ea typeface="Arial"/>
              <a:cs typeface="Arial"/>
              <a:sym typeface="Arial"/>
            </a:endParaRPr>
          </a:p>
          <a:p>
            <a:pPr marL="0" marR="0" lvl="0" indent="0" algn="ctr" rtl="0">
              <a:spcBef>
                <a:spcPts val="0"/>
              </a:spcBef>
              <a:spcAft>
                <a:spcPts val="0"/>
              </a:spcAft>
              <a:buNone/>
            </a:pPr>
            <a:endParaRPr sz="1800"/>
          </a:p>
          <a:p>
            <a:pPr marL="0" marR="0" lvl="0" indent="0" algn="ctr" rtl="0">
              <a:spcBef>
                <a:spcPts val="0"/>
              </a:spcBef>
              <a:spcAft>
                <a:spcPts val="0"/>
              </a:spcAft>
              <a:buNone/>
            </a:pPr>
            <a:r>
              <a:rPr lang="en-US" sz="1800" b="0" i="0" u="none" strike="noStrike" cap="none">
                <a:solidFill>
                  <a:srgbClr val="000000"/>
                </a:solidFill>
                <a:latin typeface="Arial"/>
                <a:ea typeface="Arial"/>
                <a:cs typeface="Arial"/>
                <a:sym typeface="Arial"/>
              </a:rPr>
              <a:t>Mentor: Chong Han, Hanyang Gui</a:t>
            </a:r>
            <a:endParaRPr sz="1800" b="0" i="0" u="none" strike="noStrike" cap="none">
              <a:solidFill>
                <a:srgbClr val="000000"/>
              </a:solidFill>
              <a:latin typeface="Arial"/>
              <a:ea typeface="Arial"/>
              <a:cs typeface="Arial"/>
              <a:sym typeface="Arial"/>
            </a:endParaRPr>
          </a:p>
          <a:p>
            <a:pPr marL="0" marR="0" lvl="0" indent="0" algn="ctr" rtl="0">
              <a:spcBef>
                <a:spcPts val="0"/>
              </a:spcBef>
              <a:spcAft>
                <a:spcPts val="0"/>
              </a:spcAft>
              <a:buNone/>
            </a:pPr>
            <a:r>
              <a:rPr lang="en-US" sz="1800" b="0" i="0" u="none" strike="noStrike" cap="none">
                <a:solidFill>
                  <a:srgbClr val="000000"/>
                </a:solidFill>
                <a:latin typeface="Arial"/>
                <a:ea typeface="Arial"/>
                <a:cs typeface="Arial"/>
                <a:sym typeface="Arial"/>
              </a:rPr>
              <a:t>Sponsor: Feilong Liu, HJ Drive</a:t>
            </a:r>
            <a:r>
              <a:rPr lang="en-US" sz="1800"/>
              <a:t> Inc</a:t>
            </a:r>
            <a:endParaRPr sz="1800" b="0" i="0" u="none" strike="noStrike" cap="none">
              <a:solidFill>
                <a:srgbClr val="000000"/>
              </a:solidFill>
              <a:latin typeface="Arial"/>
              <a:ea typeface="Arial"/>
              <a:cs typeface="Arial"/>
              <a:sym typeface="Arial"/>
            </a:endParaRPr>
          </a:p>
          <a:p>
            <a:pPr marL="0" marR="0" lvl="0" indent="0" algn="l" rtl="0">
              <a:spcBef>
                <a:spcPts val="0"/>
              </a:spcBef>
              <a:spcAft>
                <a:spcPts val="0"/>
              </a:spcAft>
              <a:buClr>
                <a:srgbClr val="000000"/>
              </a:buClr>
              <a:buSzPts val="1600"/>
              <a:buFont typeface="Arial"/>
              <a:buNone/>
            </a:pPr>
            <a:endParaRPr sz="17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6"/>
          <p:cNvSpPr txBox="1"/>
          <p:nvPr/>
        </p:nvSpPr>
        <p:spPr>
          <a:xfrm>
            <a:off x="971640" y="189000"/>
            <a:ext cx="720072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r>
              <a:rPr lang="en-US" sz="3600" b="0" i="0" u="none" strike="noStrike" cap="none">
                <a:solidFill>
                  <a:srgbClr val="000000"/>
                </a:solidFill>
                <a:latin typeface="Arial"/>
                <a:ea typeface="Arial"/>
                <a:cs typeface="Arial"/>
                <a:sym typeface="Arial"/>
              </a:rPr>
              <a:t>Quantification</a:t>
            </a:r>
            <a:endParaRPr sz="3600" b="0" i="0" u="none" strike="noStrike" cap="none">
              <a:solidFill>
                <a:srgbClr val="000000"/>
              </a:solidFill>
              <a:latin typeface="Arial"/>
              <a:ea typeface="Arial"/>
              <a:cs typeface="Arial"/>
              <a:sym typeface="Arial"/>
            </a:endParaRPr>
          </a:p>
        </p:txBody>
      </p:sp>
      <p:sp>
        <p:nvSpPr>
          <p:cNvPr id="218" name="Google Shape;218;p36"/>
          <p:cNvSpPr txBox="1"/>
          <p:nvPr/>
        </p:nvSpPr>
        <p:spPr>
          <a:xfrm>
            <a:off x="162000" y="1177920"/>
            <a:ext cx="8820000" cy="5221440"/>
          </a:xfrm>
          <a:prstGeom prst="rect">
            <a:avLst/>
          </a:prstGeom>
          <a:noFill/>
          <a:ln>
            <a:noFill/>
          </a:ln>
        </p:spPr>
        <p:txBody>
          <a:bodyPr spcFirstLastPara="1" wrap="square" lIns="54000" tIns="54000" rIns="54000" bIns="54000" anchor="t" anchorCtr="0">
            <a:noAutofit/>
          </a:bodyPr>
          <a:lstStyle/>
          <a:p>
            <a:pPr marL="799919" marR="0" lvl="1" indent="-472440" algn="l" rtl="0">
              <a:spcBef>
                <a:spcPts val="0"/>
              </a:spcBef>
              <a:spcAft>
                <a:spcPts val="0"/>
              </a:spcAft>
              <a:buClr>
                <a:srgbClr val="000000"/>
              </a:buClr>
              <a:buSzPts val="2400"/>
              <a:buFont typeface="Arial"/>
              <a:buChar char="◆"/>
            </a:pPr>
            <a:r>
              <a:rPr lang="en-US" sz="2400" b="1" i="0" u="none" strike="noStrike" cap="none">
                <a:solidFill>
                  <a:srgbClr val="000000"/>
                </a:solidFill>
              </a:rPr>
              <a:t>Efficiency</a:t>
            </a:r>
            <a:r>
              <a:rPr lang="en-US" sz="2400" b="0" i="0" u="none" strike="noStrike" cap="none">
                <a:solidFill>
                  <a:srgbClr val="000000"/>
                </a:solidFill>
                <a:latin typeface="Arial"/>
                <a:ea typeface="Arial"/>
                <a:cs typeface="Arial"/>
                <a:sym typeface="Arial"/>
              </a:rPr>
              <a:t>: How fast to label the images</a:t>
            </a:r>
            <a:endParaRPr sz="2400" b="0" i="0" u="none" strike="noStrike" cap="none">
              <a:solidFill>
                <a:srgbClr val="000000"/>
              </a:solidFill>
              <a:latin typeface="Arial"/>
              <a:ea typeface="Arial"/>
              <a:cs typeface="Arial"/>
              <a:sym typeface="Arial"/>
            </a:endParaRPr>
          </a:p>
          <a:p>
            <a:pPr marL="799919" marR="0" lvl="1" indent="-472440" algn="l" rtl="0">
              <a:spcBef>
                <a:spcPts val="598"/>
              </a:spcBef>
              <a:spcAft>
                <a:spcPts val="0"/>
              </a:spcAft>
              <a:buClr>
                <a:srgbClr val="000000"/>
              </a:buClr>
              <a:buSzPts val="2400"/>
              <a:buFont typeface="Arial"/>
              <a:buChar char="◆"/>
            </a:pPr>
            <a:r>
              <a:rPr lang="en-US" sz="2400" b="1" i="0" u="none" strike="noStrike" cap="none">
                <a:solidFill>
                  <a:srgbClr val="000000"/>
                </a:solidFill>
              </a:rPr>
              <a:t>Accuracy</a:t>
            </a:r>
            <a:r>
              <a:rPr lang="en-US" sz="2400" b="0" i="0" u="none" strike="noStrike" cap="none">
                <a:solidFill>
                  <a:srgbClr val="000000"/>
                </a:solidFill>
                <a:latin typeface="Arial"/>
                <a:ea typeface="Arial"/>
                <a:cs typeface="Arial"/>
                <a:sym typeface="Arial"/>
              </a:rPr>
              <a:t>: Use DNNs to preprocess the input images and give suggestions.</a:t>
            </a:r>
            <a:endParaRPr sz="2400" b="0" i="0" u="none" strike="noStrike" cap="none">
              <a:solidFill>
                <a:srgbClr val="000000"/>
              </a:solidFill>
              <a:latin typeface="Arial"/>
              <a:ea typeface="Arial"/>
              <a:cs typeface="Arial"/>
              <a:sym typeface="Arial"/>
            </a:endParaRPr>
          </a:p>
          <a:p>
            <a:pPr marL="799919" marR="0" lvl="1" indent="-472440" algn="l" rtl="0">
              <a:spcBef>
                <a:spcPts val="598"/>
              </a:spcBef>
              <a:spcAft>
                <a:spcPts val="0"/>
              </a:spcAft>
              <a:buClr>
                <a:srgbClr val="000000"/>
              </a:buClr>
              <a:buSzPts val="2400"/>
              <a:buFont typeface="Arial"/>
              <a:buChar char="◆"/>
            </a:pPr>
            <a:r>
              <a:rPr lang="en-US" sz="2400" b="1" i="0" u="none" strike="noStrike" cap="none">
                <a:solidFill>
                  <a:srgbClr val="000000"/>
                </a:solidFill>
              </a:rPr>
              <a:t>Pixels</a:t>
            </a:r>
            <a:r>
              <a:rPr lang="en-US" sz="2400" b="0" i="0" u="none" strike="noStrike" cap="none">
                <a:solidFill>
                  <a:srgbClr val="000000"/>
                </a:solidFill>
                <a:latin typeface="Arial"/>
                <a:ea typeface="Arial"/>
                <a:cs typeface="Arial"/>
                <a:sym typeface="Arial"/>
              </a:rPr>
              <a:t>: Relative percentage of pixels labeled after preprocessing</a:t>
            </a:r>
            <a:endParaRPr sz="2400" b="0" i="0" u="none" strike="noStrike" cap="none">
              <a:solidFill>
                <a:srgbClr val="000000"/>
              </a:solidFill>
              <a:latin typeface="Arial"/>
              <a:ea typeface="Arial"/>
              <a:cs typeface="Arial"/>
              <a:sym typeface="Arial"/>
            </a:endParaRPr>
          </a:p>
          <a:p>
            <a:pPr marL="799919" marR="0" lvl="1" indent="-472440" algn="l" rtl="0">
              <a:spcBef>
                <a:spcPts val="598"/>
              </a:spcBef>
              <a:spcAft>
                <a:spcPts val="0"/>
              </a:spcAft>
              <a:buClr>
                <a:srgbClr val="000000"/>
              </a:buClr>
              <a:buSzPts val="2400"/>
              <a:buFont typeface="Arial"/>
              <a:buChar char="◆"/>
            </a:pPr>
            <a:r>
              <a:rPr lang="en-US" sz="2400" b="1" i="0" u="none" strike="noStrike" cap="none">
                <a:solidFill>
                  <a:srgbClr val="000000"/>
                </a:solidFill>
              </a:rPr>
              <a:t>Size of output Image</a:t>
            </a:r>
            <a:r>
              <a:rPr lang="en-US" sz="2400" b="0" i="0" u="none" strike="noStrike" cap="none">
                <a:solidFill>
                  <a:srgbClr val="000000"/>
                </a:solidFill>
                <a:latin typeface="Arial"/>
                <a:ea typeface="Arial"/>
                <a:cs typeface="Arial"/>
                <a:sym typeface="Arial"/>
              </a:rPr>
              <a:t>: Change with the parameters and requirements </a:t>
            </a:r>
            <a:endParaRPr sz="2400" b="0" i="0" u="none" strike="noStrike" cap="none">
              <a:solidFill>
                <a:srgbClr val="000000"/>
              </a:solidFill>
              <a:latin typeface="Arial"/>
              <a:ea typeface="Arial"/>
              <a:cs typeface="Arial"/>
              <a:sym typeface="Arial"/>
            </a:endParaRPr>
          </a:p>
          <a:p>
            <a:pPr marL="799919" marR="0" lvl="1" indent="-472440" algn="l" rtl="0">
              <a:spcBef>
                <a:spcPts val="598"/>
              </a:spcBef>
              <a:spcAft>
                <a:spcPts val="0"/>
              </a:spcAft>
              <a:buClr>
                <a:srgbClr val="000000"/>
              </a:buClr>
              <a:buSzPts val="2400"/>
              <a:buFont typeface="Arial"/>
              <a:buChar char="◆"/>
            </a:pPr>
            <a:r>
              <a:rPr lang="en-US" sz="2400" b="1" i="0" u="none" strike="noStrike" cap="none">
                <a:solidFill>
                  <a:srgbClr val="000000"/>
                </a:solidFill>
              </a:rPr>
              <a:t>Label Hierarchy</a:t>
            </a:r>
            <a:r>
              <a:rPr lang="en-US" sz="2400" b="0" i="0" u="none" strike="noStrike" cap="none">
                <a:solidFill>
                  <a:srgbClr val="000000"/>
                </a:solidFill>
                <a:latin typeface="Arial"/>
                <a:ea typeface="Arial"/>
                <a:cs typeface="Arial"/>
                <a:sym typeface="Arial"/>
              </a:rPr>
              <a:t>: Hierarchy depth of labeled objects </a:t>
            </a:r>
            <a:endParaRPr sz="2400" b="0" i="0" u="none" strike="noStrike" cap="none">
              <a:solidFill>
                <a:srgbClr val="000000"/>
              </a:solidFill>
              <a:latin typeface="Arial"/>
              <a:ea typeface="Arial"/>
              <a:cs typeface="Arial"/>
              <a:sym typeface="Arial"/>
            </a:endParaRPr>
          </a:p>
          <a:p>
            <a:pPr marL="799920" marR="0" lvl="1" indent="-472440" algn="l" rtl="0">
              <a:spcBef>
                <a:spcPts val="598"/>
              </a:spcBef>
              <a:spcAft>
                <a:spcPts val="0"/>
              </a:spcAft>
              <a:buClr>
                <a:srgbClr val="000000"/>
              </a:buClr>
              <a:buSzPts val="2400"/>
              <a:buFont typeface="Arial"/>
              <a:buChar char="◆"/>
            </a:pPr>
            <a:r>
              <a:rPr lang="en-US" sz="2400" b="1" i="0" u="none" strike="noStrike" cap="none">
                <a:solidFill>
                  <a:srgbClr val="000000"/>
                </a:solidFill>
              </a:rPr>
              <a:t>Cost</a:t>
            </a:r>
            <a:r>
              <a:rPr lang="en-US" sz="2400" b="0" i="0" u="none" strike="noStrike" cap="none">
                <a:solidFill>
                  <a:srgbClr val="000000"/>
                </a:solidFill>
                <a:latin typeface="Arial"/>
                <a:ea typeface="Arial"/>
                <a:cs typeface="Arial"/>
                <a:sym typeface="Arial"/>
              </a:rPr>
              <a:t>: Budget to train DNN and online Deployment</a:t>
            </a:r>
            <a:endParaRPr sz="2400" b="0" i="0" u="none" strike="noStrike" cap="none">
              <a:solidFill>
                <a:srgbClr val="000000"/>
              </a:solidFill>
              <a:latin typeface="Arial"/>
              <a:ea typeface="Arial"/>
              <a:cs typeface="Arial"/>
              <a:sym typeface="Arial"/>
            </a:endParaRPr>
          </a:p>
          <a:p>
            <a:pPr marL="0" marR="0" lvl="0" indent="0" algn="l" rtl="0">
              <a:spcBef>
                <a:spcPts val="649"/>
              </a:spcBef>
              <a:spcAft>
                <a:spcPts val="0"/>
              </a:spcAft>
              <a:buNone/>
            </a:pPr>
            <a:endParaRPr sz="2400" b="0" i="0" u="none" strike="noStrike" cap="non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7"/>
          <p:cNvSpPr txBox="1"/>
          <p:nvPr/>
        </p:nvSpPr>
        <p:spPr>
          <a:xfrm>
            <a:off x="971640" y="189000"/>
            <a:ext cx="720072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r>
              <a:rPr lang="en-US" sz="3600" b="0" i="0" u="none" strike="noStrike" cap="none">
                <a:solidFill>
                  <a:srgbClr val="000000"/>
                </a:solidFill>
                <a:latin typeface="Arial"/>
                <a:ea typeface="Arial"/>
                <a:cs typeface="Arial"/>
                <a:sym typeface="Arial"/>
              </a:rPr>
              <a:t>QFD</a:t>
            </a:r>
            <a:endParaRPr sz="3600" b="0" i="0" u="none" strike="noStrike" cap="none">
              <a:solidFill>
                <a:srgbClr val="000000"/>
              </a:solidFill>
              <a:latin typeface="Arial"/>
              <a:ea typeface="Arial"/>
              <a:cs typeface="Arial"/>
              <a:sym typeface="Arial"/>
            </a:endParaRPr>
          </a:p>
        </p:txBody>
      </p:sp>
      <p:pic>
        <p:nvPicPr>
          <p:cNvPr id="224" name="Google Shape;224;p37" descr="图片包含 文字, 屏幕截图&#10;&#10;已生成高可信度的说明"/>
          <p:cNvPicPr preferRelativeResize="0"/>
          <p:nvPr/>
        </p:nvPicPr>
        <p:blipFill rotWithShape="1">
          <a:blip r:embed="rId3">
            <a:alphaModFix/>
          </a:blip>
          <a:srcRect/>
          <a:stretch/>
        </p:blipFill>
        <p:spPr>
          <a:xfrm>
            <a:off x="1424160" y="1076400"/>
            <a:ext cx="6748200" cy="522108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8"/>
          <p:cNvSpPr txBox="1"/>
          <p:nvPr/>
        </p:nvSpPr>
        <p:spPr>
          <a:xfrm>
            <a:off x="971640" y="189000"/>
            <a:ext cx="720072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r>
              <a:rPr lang="en-US" sz="3600" b="0" i="0" u="none" strike="noStrike" cap="none">
                <a:solidFill>
                  <a:srgbClr val="000000"/>
                </a:solidFill>
                <a:latin typeface="Arial"/>
                <a:ea typeface="Arial"/>
                <a:cs typeface="Arial"/>
                <a:sym typeface="Arial"/>
              </a:rPr>
              <a:t>P</a:t>
            </a:r>
            <a:r>
              <a:rPr lang="en-US" sz="3600"/>
              <a:t>roject Schedule</a:t>
            </a:r>
            <a:endParaRPr sz="3600" b="0" i="0" u="none" strike="noStrike" cap="none">
              <a:solidFill>
                <a:srgbClr val="000000"/>
              </a:solidFill>
              <a:latin typeface="Arial"/>
              <a:ea typeface="Arial"/>
              <a:cs typeface="Arial"/>
              <a:sym typeface="Arial"/>
            </a:endParaRPr>
          </a:p>
        </p:txBody>
      </p:sp>
      <p:pic>
        <p:nvPicPr>
          <p:cNvPr id="232" name="Google Shape;232;p38" descr="A screenshot of a social media post&#10;&#10;Description automatically generated"/>
          <p:cNvPicPr preferRelativeResize="0"/>
          <p:nvPr/>
        </p:nvPicPr>
        <p:blipFill rotWithShape="1">
          <a:blip r:embed="rId3">
            <a:alphaModFix/>
          </a:blip>
          <a:srcRect l="5432" t="24236" r="5663"/>
          <a:stretch/>
        </p:blipFill>
        <p:spPr>
          <a:xfrm>
            <a:off x="0" y="1414452"/>
            <a:ext cx="9092698" cy="43688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9"/>
          <p:cNvSpPr txBox="1"/>
          <p:nvPr/>
        </p:nvSpPr>
        <p:spPr>
          <a:xfrm>
            <a:off x="971640" y="189000"/>
            <a:ext cx="720060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r>
              <a:rPr lang="en-US" sz="3600"/>
              <a:t>Conclusion</a:t>
            </a:r>
            <a:endParaRPr sz="3600" b="0" i="0" u="none" strike="noStrike" cap="none">
              <a:solidFill>
                <a:srgbClr val="000000"/>
              </a:solidFill>
              <a:latin typeface="Arial"/>
              <a:ea typeface="Arial"/>
              <a:cs typeface="Arial"/>
              <a:sym typeface="Arial"/>
            </a:endParaRPr>
          </a:p>
        </p:txBody>
      </p:sp>
      <p:sp>
        <p:nvSpPr>
          <p:cNvPr id="239" name="Google Shape;239;p39"/>
          <p:cNvSpPr txBox="1"/>
          <p:nvPr/>
        </p:nvSpPr>
        <p:spPr>
          <a:xfrm>
            <a:off x="162000" y="1177920"/>
            <a:ext cx="8820000" cy="5221500"/>
          </a:xfrm>
          <a:prstGeom prst="rect">
            <a:avLst/>
          </a:prstGeom>
          <a:noFill/>
          <a:ln>
            <a:noFill/>
          </a:ln>
        </p:spPr>
        <p:txBody>
          <a:bodyPr spcFirstLastPara="1" wrap="square" lIns="54000" tIns="54000" rIns="54000" bIns="54000" anchor="t" anchorCtr="0">
            <a:noAutofit/>
          </a:bodyPr>
          <a:lstStyle/>
          <a:p>
            <a:pPr marL="799919" marR="0" lvl="1" indent="-457200" algn="l" rtl="0">
              <a:spcBef>
                <a:spcPts val="598"/>
              </a:spcBef>
              <a:spcAft>
                <a:spcPts val="0"/>
              </a:spcAft>
              <a:buClr>
                <a:srgbClr val="000000"/>
              </a:buClr>
              <a:buSzPts val="2160"/>
              <a:buFont typeface="Arial"/>
              <a:buChar char="◆"/>
            </a:pPr>
            <a:r>
              <a:rPr lang="en-US" sz="2400"/>
              <a:t>Purpose: Efficient Annotation</a:t>
            </a:r>
            <a:endParaRPr sz="2400"/>
          </a:p>
          <a:p>
            <a:pPr marL="799919" marR="0" lvl="1" indent="-472440" algn="l" rtl="0">
              <a:spcBef>
                <a:spcPts val="598"/>
              </a:spcBef>
              <a:spcAft>
                <a:spcPts val="0"/>
              </a:spcAft>
              <a:buSzPts val="2400"/>
              <a:buChar char="◆"/>
            </a:pPr>
            <a:r>
              <a:rPr lang="en-US" sz="2400"/>
              <a:t>Solution: Semi-Automated Annotation Tool</a:t>
            </a:r>
            <a:endParaRPr sz="2400"/>
          </a:p>
          <a:p>
            <a:pPr marL="799919" marR="0" lvl="1" indent="-472440" algn="l" rtl="0">
              <a:spcBef>
                <a:spcPts val="598"/>
              </a:spcBef>
              <a:spcAft>
                <a:spcPts val="0"/>
              </a:spcAft>
              <a:buSzPts val="2400"/>
              <a:buChar char="◆"/>
            </a:pPr>
            <a:r>
              <a:rPr lang="en-US" sz="2400"/>
              <a:t>Literature Research</a:t>
            </a:r>
            <a:endParaRPr sz="2400"/>
          </a:p>
          <a:p>
            <a:pPr marL="799919" marR="0" lvl="1" indent="-472440" algn="l" rtl="0">
              <a:spcBef>
                <a:spcPts val="598"/>
              </a:spcBef>
              <a:spcAft>
                <a:spcPts val="0"/>
              </a:spcAft>
              <a:buSzPts val="2400"/>
              <a:buChar char="◆"/>
            </a:pPr>
            <a:r>
              <a:rPr lang="en-US" sz="2400"/>
              <a:t>Quantification</a:t>
            </a:r>
            <a:endParaRPr sz="2400"/>
          </a:p>
          <a:p>
            <a:pPr marL="799919" marR="0" lvl="1" indent="-472440" algn="l" rtl="0">
              <a:spcBef>
                <a:spcPts val="598"/>
              </a:spcBef>
              <a:spcAft>
                <a:spcPts val="0"/>
              </a:spcAft>
              <a:buSzPts val="2400"/>
              <a:buChar char="◆"/>
            </a:pPr>
            <a:r>
              <a:rPr lang="en-US" sz="2400"/>
              <a:t>Schedule</a:t>
            </a:r>
            <a:endParaRPr sz="2400"/>
          </a:p>
          <a:p>
            <a:pPr marL="342719" marR="0" lvl="0" indent="-190319" algn="l" rtl="0">
              <a:spcBef>
                <a:spcPts val="649"/>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40"/>
          <p:cNvSpPr txBox="1"/>
          <p:nvPr/>
        </p:nvSpPr>
        <p:spPr>
          <a:xfrm>
            <a:off x="971640" y="189000"/>
            <a:ext cx="720072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r>
              <a:rPr lang="en-US" sz="3600" b="0" i="0" u="none" strike="noStrike" cap="none">
                <a:solidFill>
                  <a:srgbClr val="000000"/>
                </a:solidFill>
                <a:latin typeface="Arial"/>
                <a:ea typeface="Arial"/>
                <a:cs typeface="Arial"/>
                <a:sym typeface="Arial"/>
              </a:rPr>
              <a:t>Reference</a:t>
            </a:r>
            <a:endParaRPr sz="3600" b="0" i="0" u="none" strike="noStrike" cap="none">
              <a:solidFill>
                <a:srgbClr val="000000"/>
              </a:solidFill>
              <a:latin typeface="Arial"/>
              <a:ea typeface="Arial"/>
              <a:cs typeface="Arial"/>
              <a:sym typeface="Arial"/>
            </a:endParaRPr>
          </a:p>
        </p:txBody>
      </p:sp>
      <p:sp>
        <p:nvSpPr>
          <p:cNvPr id="247" name="Google Shape;247;p40"/>
          <p:cNvSpPr txBox="1"/>
          <p:nvPr/>
        </p:nvSpPr>
        <p:spPr>
          <a:xfrm>
            <a:off x="162000" y="1177920"/>
            <a:ext cx="8820000" cy="5221440"/>
          </a:xfrm>
          <a:prstGeom prst="rect">
            <a:avLst/>
          </a:prstGeom>
          <a:noFill/>
          <a:ln>
            <a:noFill/>
          </a:ln>
        </p:spPr>
        <p:txBody>
          <a:bodyPr spcFirstLastPara="1" wrap="square" lIns="54000" tIns="54000" rIns="54000" bIns="54000" anchor="t" anchorCtr="0">
            <a:noAutofit/>
          </a:bodyPr>
          <a:lstStyle/>
          <a:p>
            <a:pPr marL="342720" marR="0" lvl="0" indent="-177620" algn="l" rtl="0">
              <a:spcBef>
                <a:spcPts val="0"/>
              </a:spcBef>
              <a:spcAft>
                <a:spcPts val="0"/>
              </a:spcAft>
              <a:buClr>
                <a:srgbClr val="000000"/>
              </a:buClr>
              <a:buSzPts val="2600"/>
              <a:buFont typeface="Arial"/>
              <a:buNone/>
            </a:pPr>
            <a:endParaRPr sz="2600" b="0" i="0" u="none" strike="noStrike" cap="none">
              <a:solidFill>
                <a:srgbClr val="000000"/>
              </a:solidFill>
              <a:latin typeface="Arial"/>
              <a:ea typeface="Arial"/>
              <a:cs typeface="Arial"/>
              <a:sym typeface="Arial"/>
            </a:endParaRPr>
          </a:p>
          <a:p>
            <a:pPr marL="342720" marR="0" lvl="0" indent="-342720" algn="l" rtl="0">
              <a:spcBef>
                <a:spcPts val="649"/>
              </a:spcBef>
              <a:spcAft>
                <a:spcPts val="0"/>
              </a:spcAft>
              <a:buClr>
                <a:srgbClr val="000000"/>
              </a:buClr>
              <a:buSzPts val="2600"/>
              <a:buFont typeface="Arial"/>
              <a:buChar char="•"/>
            </a:pPr>
            <a:r>
              <a:rPr lang="en-US" sz="2600" b="0" i="0" u="none" strike="noStrike" cap="none">
                <a:solidFill>
                  <a:srgbClr val="000000"/>
                </a:solidFill>
                <a:latin typeface="Arial"/>
                <a:ea typeface="Arial"/>
                <a:cs typeface="Arial"/>
                <a:sym typeface="Arial"/>
              </a:rPr>
              <a:t>Supervisely:https://hackernoon.com/%EF%B8%8F-advanced-annotation-tools-in-deep-learning-training-data-for-computer-vision-with-supervisely-847f8699a9cb</a:t>
            </a:r>
            <a:endParaRPr sz="2600" b="0" i="0" u="none" strike="noStrike" cap="none">
              <a:solidFill>
                <a:srgbClr val="000000"/>
              </a:solidFill>
              <a:latin typeface="Arial"/>
              <a:ea typeface="Arial"/>
              <a:cs typeface="Arial"/>
              <a:sym typeface="Arial"/>
            </a:endParaRPr>
          </a:p>
          <a:p>
            <a:pPr marL="342720" marR="0" lvl="0" indent="-342720" algn="l" rtl="0">
              <a:spcBef>
                <a:spcPts val="649"/>
              </a:spcBef>
              <a:spcAft>
                <a:spcPts val="0"/>
              </a:spcAft>
              <a:buClr>
                <a:srgbClr val="000000"/>
              </a:buClr>
              <a:buSzPts val="2600"/>
              <a:buFont typeface="Arial"/>
              <a:buChar char="•"/>
            </a:pPr>
            <a:r>
              <a:rPr lang="en-US" sz="2600" b="0" i="0" u="none" strike="noStrike" cap="none">
                <a:solidFill>
                  <a:srgbClr val="000000"/>
                </a:solidFill>
                <a:latin typeface="Arial"/>
                <a:ea typeface="Arial"/>
                <a:cs typeface="Arial"/>
                <a:sym typeface="Arial"/>
              </a:rPr>
              <a:t>LabelMe: A Database and Web-Based Tool for Image Annotation</a:t>
            </a:r>
            <a:endParaRPr sz="2600" b="0" i="0" u="none" strike="noStrike" cap="none">
              <a:solidFill>
                <a:srgbClr val="000000"/>
              </a:solidFill>
              <a:latin typeface="Arial"/>
              <a:ea typeface="Arial"/>
              <a:cs typeface="Arial"/>
              <a:sym typeface="Arial"/>
            </a:endParaRPr>
          </a:p>
          <a:p>
            <a:pPr marL="342720" marR="0" lvl="0" indent="-342720" algn="l" rtl="0">
              <a:spcBef>
                <a:spcPts val="649"/>
              </a:spcBef>
              <a:spcAft>
                <a:spcPts val="0"/>
              </a:spcAft>
              <a:buClr>
                <a:srgbClr val="000000"/>
              </a:buClr>
              <a:buSzPts val="2600"/>
              <a:buFont typeface="Arial"/>
              <a:buChar char="•"/>
            </a:pPr>
            <a:r>
              <a:rPr lang="en-US" sz="2600" b="0" i="0" u="none" strike="noStrike" cap="none">
                <a:solidFill>
                  <a:srgbClr val="000000"/>
                </a:solidFill>
                <a:latin typeface="Arial"/>
                <a:ea typeface="Arial"/>
                <a:cs typeface="Arial"/>
                <a:sym typeface="Arial"/>
              </a:rPr>
              <a:t>YOLOv3: An Incremental Improvement</a:t>
            </a:r>
            <a:endParaRPr sz="2600" b="0" i="0" u="none" strike="noStrike" cap="none">
              <a:solidFill>
                <a:srgbClr val="000000"/>
              </a:solidFill>
              <a:latin typeface="Arial"/>
              <a:ea typeface="Arial"/>
              <a:cs typeface="Arial"/>
              <a:sym typeface="Arial"/>
            </a:endParaRPr>
          </a:p>
          <a:p>
            <a:pPr marL="342720" marR="0" lvl="0" indent="-342720" algn="l" rtl="0">
              <a:spcBef>
                <a:spcPts val="649"/>
              </a:spcBef>
              <a:spcAft>
                <a:spcPts val="0"/>
              </a:spcAft>
              <a:buClr>
                <a:srgbClr val="000000"/>
              </a:buClr>
              <a:buSzPts val="2600"/>
              <a:buFont typeface="Arial"/>
              <a:buChar char="•"/>
            </a:pPr>
            <a:r>
              <a:rPr lang="en-US" sz="2600" b="0" i="0" u="none" strike="noStrike" cap="none">
                <a:solidFill>
                  <a:srgbClr val="000000"/>
                </a:solidFill>
                <a:latin typeface="Arial"/>
                <a:ea typeface="Arial"/>
                <a:cs typeface="Arial"/>
                <a:sym typeface="Arial"/>
              </a:rPr>
              <a:t>DeepLab: Semantic Image Segmentation with Deep Convolutional Nets, Atrous Covolution, and Fully Connected CRFs</a:t>
            </a:r>
            <a:endParaRPr sz="2600" b="0" i="0" u="none" strike="noStrike" cap="none">
              <a:solidFill>
                <a:srgbClr val="000000"/>
              </a:solidFill>
              <a:latin typeface="Arial"/>
              <a:ea typeface="Arial"/>
              <a:cs typeface="Arial"/>
              <a:sym typeface="Arial"/>
            </a:endParaRPr>
          </a:p>
          <a:p>
            <a:pPr marL="342720" marR="0" lvl="0" indent="-342720" algn="l" rtl="0">
              <a:spcBef>
                <a:spcPts val="649"/>
              </a:spcBef>
              <a:spcAft>
                <a:spcPts val="0"/>
              </a:spcAft>
              <a:buClr>
                <a:srgbClr val="000000"/>
              </a:buClr>
              <a:buSzPts val="2600"/>
              <a:buFont typeface="Arial"/>
              <a:buChar char="•"/>
            </a:pPr>
            <a:r>
              <a:rPr lang="en-US" sz="2600" b="0" i="0" u="none" strike="noStrike" cap="none">
                <a:solidFill>
                  <a:srgbClr val="000000"/>
                </a:solidFill>
                <a:latin typeface="Arial"/>
                <a:ea typeface="Arial"/>
                <a:cs typeface="Arial"/>
                <a:sym typeface="Arial"/>
              </a:rPr>
              <a:t>Realtime Multi-Person 2D Pose Estimation using Part Affinity Fields</a:t>
            </a:r>
            <a:endParaRPr sz="2600" b="0" i="0" u="none" strike="noStrike" cap="none">
              <a:solidFill>
                <a:srgbClr val="000000"/>
              </a:solidFill>
              <a:latin typeface="Arial"/>
              <a:ea typeface="Arial"/>
              <a:cs typeface="Arial"/>
              <a:sym typeface="Arial"/>
            </a:endParaRPr>
          </a:p>
          <a:p>
            <a:pPr marL="342720" marR="0" lvl="0" indent="-177620" algn="l" rtl="0">
              <a:spcBef>
                <a:spcPts val="649"/>
              </a:spcBef>
              <a:spcAft>
                <a:spcPts val="0"/>
              </a:spcAft>
              <a:buClr>
                <a:srgbClr val="000000"/>
              </a:buClr>
              <a:buSzPts val="2600"/>
              <a:buFont typeface="Arial"/>
              <a:buNone/>
            </a:pPr>
            <a:endParaRPr sz="26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8"/>
          <p:cNvSpPr txBox="1"/>
          <p:nvPr/>
        </p:nvSpPr>
        <p:spPr>
          <a:xfrm>
            <a:off x="971640" y="189000"/>
            <a:ext cx="720060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r>
              <a:rPr lang="en-US" sz="3600"/>
              <a:t>Meet Our </a:t>
            </a:r>
            <a:r>
              <a:rPr lang="en-US" sz="3600" b="0" i="0" u="none" strike="noStrike" cap="none">
                <a:solidFill>
                  <a:srgbClr val="000000"/>
                </a:solidFill>
                <a:latin typeface="Arial"/>
                <a:ea typeface="Arial"/>
                <a:cs typeface="Arial"/>
                <a:sym typeface="Arial"/>
              </a:rPr>
              <a:t>Team</a:t>
            </a:r>
            <a:endParaRPr sz="3600" b="0" i="0" u="none" strike="noStrike" cap="none">
              <a:solidFill>
                <a:srgbClr val="000000"/>
              </a:solidFill>
              <a:latin typeface="Arial"/>
              <a:ea typeface="Arial"/>
              <a:cs typeface="Arial"/>
              <a:sym typeface="Arial"/>
            </a:endParaRPr>
          </a:p>
        </p:txBody>
      </p:sp>
      <p:pic>
        <p:nvPicPr>
          <p:cNvPr id="132" name="Google Shape;132;p28" descr="https://lh4.googleusercontent.com/BlCq52evhet1tyAzE5PC9PCJU2qRSQyUYcxjj1OyFS_G5aQ75W9VPtqr8QDUGLmRmFa3PN_K5PLU3ejAbRJlPfJ44N8-6QMnMKXLj8_ugW6tdiM_96l-RGccO1-hkTiDHlrtMW2Hnh0"/>
          <p:cNvPicPr preferRelativeResize="0"/>
          <p:nvPr/>
        </p:nvPicPr>
        <p:blipFill rotWithShape="1">
          <a:blip r:embed="rId3">
            <a:alphaModFix/>
          </a:blip>
          <a:srcRect/>
          <a:stretch/>
        </p:blipFill>
        <p:spPr>
          <a:xfrm>
            <a:off x="734250" y="1272800"/>
            <a:ext cx="1473900" cy="1914600"/>
          </a:xfrm>
          <a:prstGeom prst="ellipse">
            <a:avLst/>
          </a:prstGeom>
          <a:noFill/>
          <a:ln>
            <a:noFill/>
          </a:ln>
        </p:spPr>
      </p:pic>
      <p:pic>
        <p:nvPicPr>
          <p:cNvPr id="133" name="Google Shape;133;p28" descr="https://lh5.googleusercontent.com/Vcy3IWeOhu8WTELoMvm6t3yrC9VZe5dPr3N69bBx17fDF8D4BgNVDotGZmOc4lmwPbEah4J0-QAAq1EojCWxWkI68cXNhp-R-W-pWg6MFCmuwZRPESGF62KPtP-kLsvwYpVfQeVaeCg"/>
          <p:cNvPicPr preferRelativeResize="0"/>
          <p:nvPr/>
        </p:nvPicPr>
        <p:blipFill rotWithShape="1">
          <a:blip r:embed="rId4">
            <a:alphaModFix/>
          </a:blip>
          <a:srcRect t="9041"/>
          <a:stretch/>
        </p:blipFill>
        <p:spPr>
          <a:xfrm>
            <a:off x="3605200" y="1201075"/>
            <a:ext cx="1736100" cy="2105400"/>
          </a:xfrm>
          <a:prstGeom prst="ellipse">
            <a:avLst/>
          </a:prstGeom>
          <a:noFill/>
          <a:ln>
            <a:noFill/>
          </a:ln>
        </p:spPr>
      </p:pic>
      <p:pic>
        <p:nvPicPr>
          <p:cNvPr id="134" name="Google Shape;134;p28" descr="https://lh3.googleusercontent.com/HpAjWjLlEuaLOu7HDGnW-UJy9WddFRUScP1f_iQNXMcjRCnOCo9kRDnHFpDsz1ZZ1MuZY8i3-PknBBTkARFQIH_HQM-hUS0o4mLOoqCXB-N6gGYoS6qfs7olOlMvdcDj7j-00KRGoYw"/>
          <p:cNvPicPr preferRelativeResize="0"/>
          <p:nvPr/>
        </p:nvPicPr>
        <p:blipFill rotWithShape="1">
          <a:blip r:embed="rId5">
            <a:alphaModFix/>
          </a:blip>
          <a:srcRect/>
          <a:stretch/>
        </p:blipFill>
        <p:spPr>
          <a:xfrm>
            <a:off x="6665905" y="1253959"/>
            <a:ext cx="1316100" cy="1914600"/>
          </a:xfrm>
          <a:prstGeom prst="ellipse">
            <a:avLst/>
          </a:prstGeom>
          <a:noFill/>
          <a:ln>
            <a:noFill/>
          </a:ln>
        </p:spPr>
      </p:pic>
      <p:sp>
        <p:nvSpPr>
          <p:cNvPr id="135" name="Google Shape;135;p28"/>
          <p:cNvSpPr txBox="1"/>
          <p:nvPr/>
        </p:nvSpPr>
        <p:spPr>
          <a:xfrm>
            <a:off x="3796400" y="3216725"/>
            <a:ext cx="1403100" cy="630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500" b="1">
                <a:solidFill>
                  <a:schemeClr val="dk1"/>
                </a:solidFill>
              </a:rPr>
              <a:t>Yifan Zhao</a:t>
            </a:r>
            <a:endParaRPr sz="1500" b="1"/>
          </a:p>
          <a:p>
            <a:pPr marL="0" lvl="0" indent="0" algn="ctr" rtl="0">
              <a:lnSpc>
                <a:spcPct val="115000"/>
              </a:lnSpc>
              <a:spcBef>
                <a:spcPts val="0"/>
              </a:spcBef>
              <a:spcAft>
                <a:spcPts val="0"/>
              </a:spcAft>
              <a:buNone/>
            </a:pPr>
            <a:r>
              <a:rPr lang="en-US" sz="1500">
                <a:solidFill>
                  <a:srgbClr val="434343"/>
                </a:solidFill>
              </a:rPr>
              <a:t>Team Leader</a:t>
            </a:r>
            <a:endParaRPr sz="1500">
              <a:solidFill>
                <a:srgbClr val="434343"/>
              </a:solidFill>
            </a:endParaRPr>
          </a:p>
          <a:p>
            <a:pPr marL="0" lvl="0" indent="0" algn="ctr" rtl="0">
              <a:spcBef>
                <a:spcPts val="0"/>
              </a:spcBef>
              <a:spcAft>
                <a:spcPts val="0"/>
              </a:spcAft>
              <a:buNone/>
            </a:pPr>
            <a:endParaRPr/>
          </a:p>
        </p:txBody>
      </p:sp>
      <p:sp>
        <p:nvSpPr>
          <p:cNvPr id="136" name="Google Shape;136;p28"/>
          <p:cNvSpPr txBox="1"/>
          <p:nvPr/>
        </p:nvSpPr>
        <p:spPr>
          <a:xfrm>
            <a:off x="6452245" y="3207305"/>
            <a:ext cx="1781100" cy="630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500" b="1">
                <a:solidFill>
                  <a:schemeClr val="dk1"/>
                </a:solidFill>
              </a:rPr>
              <a:t>Yifan Dai</a:t>
            </a:r>
            <a:endParaRPr sz="1500" b="1"/>
          </a:p>
          <a:p>
            <a:pPr marL="0" lvl="0" indent="0" algn="ctr" rtl="0">
              <a:lnSpc>
                <a:spcPct val="115000"/>
              </a:lnSpc>
              <a:spcBef>
                <a:spcPts val="0"/>
              </a:spcBef>
              <a:spcAft>
                <a:spcPts val="0"/>
              </a:spcAft>
              <a:buNone/>
            </a:pPr>
            <a:r>
              <a:rPr lang="en-US" sz="1500">
                <a:solidFill>
                  <a:srgbClr val="434343"/>
                </a:solidFill>
              </a:rPr>
              <a:t>UI</a:t>
            </a:r>
            <a:endParaRPr sz="1500">
              <a:solidFill>
                <a:srgbClr val="434343"/>
              </a:solidFill>
            </a:endParaRPr>
          </a:p>
          <a:p>
            <a:pPr marL="0" lvl="0" indent="0" algn="ctr" rtl="0">
              <a:spcBef>
                <a:spcPts val="0"/>
              </a:spcBef>
              <a:spcAft>
                <a:spcPts val="0"/>
              </a:spcAft>
              <a:buNone/>
            </a:pPr>
            <a:endParaRPr/>
          </a:p>
        </p:txBody>
      </p:sp>
      <p:pic>
        <p:nvPicPr>
          <p:cNvPr id="137" name="Google Shape;137;p28" descr="https://lh3.googleusercontent.com/hAW8g6GA6fsjsES5aAUwkSZIPvT49ilb1I3jZytkoLWNz65grh1ZKsfbHxV0JgooRxZaNdoVd2xKq_u3XBP9JvaMYAURQYr3gQaOXmPHY9KL6Kxt14Vd0dxKk9TEaqDmgTJvSYWSdkE"/>
          <p:cNvPicPr preferRelativeResize="0"/>
          <p:nvPr/>
        </p:nvPicPr>
        <p:blipFill rotWithShape="1">
          <a:blip r:embed="rId6">
            <a:alphaModFix/>
          </a:blip>
          <a:srcRect t="6229" r="546" b="21001"/>
          <a:stretch/>
        </p:blipFill>
        <p:spPr>
          <a:xfrm>
            <a:off x="2137350" y="3982813"/>
            <a:ext cx="1537200" cy="2000400"/>
          </a:xfrm>
          <a:prstGeom prst="ellipse">
            <a:avLst/>
          </a:prstGeom>
          <a:noFill/>
          <a:ln>
            <a:noFill/>
          </a:ln>
        </p:spPr>
      </p:pic>
      <p:pic>
        <p:nvPicPr>
          <p:cNvPr id="138" name="Google Shape;138;p28"/>
          <p:cNvPicPr preferRelativeResize="0"/>
          <p:nvPr/>
        </p:nvPicPr>
        <p:blipFill rotWithShape="1">
          <a:blip r:embed="rId7">
            <a:alphaModFix/>
          </a:blip>
          <a:srcRect l="13925" t="15987" r="25317"/>
          <a:stretch/>
        </p:blipFill>
        <p:spPr>
          <a:xfrm>
            <a:off x="5254600" y="3979872"/>
            <a:ext cx="1537200" cy="2002500"/>
          </a:xfrm>
          <a:prstGeom prst="ellipse">
            <a:avLst/>
          </a:prstGeom>
          <a:noFill/>
          <a:ln>
            <a:noFill/>
          </a:ln>
        </p:spPr>
      </p:pic>
      <p:sp>
        <p:nvSpPr>
          <p:cNvPr id="139" name="Google Shape;139;p28"/>
          <p:cNvSpPr txBox="1"/>
          <p:nvPr/>
        </p:nvSpPr>
        <p:spPr>
          <a:xfrm>
            <a:off x="621450" y="3256075"/>
            <a:ext cx="1781100" cy="630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500" b="1">
                <a:solidFill>
                  <a:schemeClr val="dk1"/>
                </a:solidFill>
              </a:rPr>
              <a:t>Shucheng Zhong</a:t>
            </a:r>
            <a:endParaRPr sz="1500" b="1"/>
          </a:p>
          <a:p>
            <a:pPr marL="0" lvl="0" indent="0" algn="ctr" rtl="0">
              <a:lnSpc>
                <a:spcPct val="115000"/>
              </a:lnSpc>
              <a:spcBef>
                <a:spcPts val="0"/>
              </a:spcBef>
              <a:spcAft>
                <a:spcPts val="0"/>
              </a:spcAft>
              <a:buNone/>
            </a:pPr>
            <a:r>
              <a:rPr lang="en-US" sz="1500">
                <a:solidFill>
                  <a:srgbClr val="434343"/>
                </a:solidFill>
              </a:rPr>
              <a:t>Network</a:t>
            </a:r>
            <a:endParaRPr sz="1500">
              <a:solidFill>
                <a:srgbClr val="434343"/>
              </a:solidFill>
            </a:endParaRPr>
          </a:p>
          <a:p>
            <a:pPr marL="0" lvl="0" indent="0" algn="ctr" rtl="0">
              <a:spcBef>
                <a:spcPts val="0"/>
              </a:spcBef>
              <a:spcAft>
                <a:spcPts val="0"/>
              </a:spcAft>
              <a:buNone/>
            </a:pPr>
            <a:endParaRPr/>
          </a:p>
        </p:txBody>
      </p:sp>
      <p:sp>
        <p:nvSpPr>
          <p:cNvPr id="140" name="Google Shape;140;p28"/>
          <p:cNvSpPr txBox="1"/>
          <p:nvPr/>
        </p:nvSpPr>
        <p:spPr>
          <a:xfrm>
            <a:off x="1926300" y="6039734"/>
            <a:ext cx="1959300" cy="630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500" b="1">
                <a:solidFill>
                  <a:schemeClr val="dk1"/>
                </a:solidFill>
              </a:rPr>
              <a:t>Yueying Li</a:t>
            </a:r>
            <a:endParaRPr sz="1500" b="1">
              <a:solidFill>
                <a:schemeClr val="dk1"/>
              </a:solidFill>
            </a:endParaRPr>
          </a:p>
          <a:p>
            <a:pPr marL="0" lvl="0" indent="0" algn="ctr" rtl="0">
              <a:lnSpc>
                <a:spcPct val="115000"/>
              </a:lnSpc>
              <a:spcBef>
                <a:spcPts val="0"/>
              </a:spcBef>
              <a:spcAft>
                <a:spcPts val="0"/>
              </a:spcAft>
              <a:buNone/>
            </a:pPr>
            <a:r>
              <a:rPr lang="en-US" sz="1500">
                <a:solidFill>
                  <a:srgbClr val="434343"/>
                </a:solidFill>
              </a:rPr>
              <a:t>DL</a:t>
            </a:r>
            <a:endParaRPr/>
          </a:p>
        </p:txBody>
      </p:sp>
      <p:sp>
        <p:nvSpPr>
          <p:cNvPr id="141" name="Google Shape;141;p28"/>
          <p:cNvSpPr txBox="1"/>
          <p:nvPr/>
        </p:nvSpPr>
        <p:spPr>
          <a:xfrm>
            <a:off x="4999000" y="6031967"/>
            <a:ext cx="1959300" cy="630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500" b="1">
                <a:solidFill>
                  <a:schemeClr val="dk1"/>
                </a:solidFill>
              </a:rPr>
              <a:t>Yuying Li</a:t>
            </a:r>
            <a:endParaRPr sz="1500" b="1">
              <a:solidFill>
                <a:schemeClr val="dk1"/>
              </a:solidFill>
            </a:endParaRPr>
          </a:p>
          <a:p>
            <a:pPr marL="0" lvl="0" indent="0" algn="ctr" rtl="0">
              <a:lnSpc>
                <a:spcPct val="115000"/>
              </a:lnSpc>
              <a:spcBef>
                <a:spcPts val="0"/>
              </a:spcBef>
              <a:spcAft>
                <a:spcPts val="0"/>
              </a:spcAft>
              <a:buNone/>
            </a:pPr>
            <a:r>
              <a:rPr lang="en-US" sz="1500">
                <a:solidFill>
                  <a:srgbClr val="434343"/>
                </a:solidFill>
              </a:rPr>
              <a:t>DL</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9"/>
          <p:cNvSpPr/>
          <p:nvPr/>
        </p:nvSpPr>
        <p:spPr>
          <a:xfrm>
            <a:off x="3717150" y="1121525"/>
            <a:ext cx="1709700" cy="9768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a:t>manual annotation </a:t>
            </a:r>
            <a:endParaRPr sz="2400"/>
          </a:p>
        </p:txBody>
      </p:sp>
      <p:sp>
        <p:nvSpPr>
          <p:cNvPr id="149" name="Google Shape;149;p29"/>
          <p:cNvSpPr txBox="1"/>
          <p:nvPr/>
        </p:nvSpPr>
        <p:spPr>
          <a:xfrm>
            <a:off x="971640" y="189000"/>
            <a:ext cx="720072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r>
              <a:rPr lang="en-US" sz="3600" b="0" i="0" u="none" strike="noStrike" cap="none">
                <a:solidFill>
                  <a:srgbClr val="000000"/>
                </a:solidFill>
                <a:latin typeface="Arial"/>
                <a:ea typeface="Arial"/>
                <a:cs typeface="Arial"/>
                <a:sym typeface="Arial"/>
              </a:rPr>
              <a:t>Design Problem</a:t>
            </a:r>
            <a:endParaRPr sz="3600" b="0" i="0" u="none" strike="noStrike" cap="none">
              <a:solidFill>
                <a:srgbClr val="000000"/>
              </a:solidFill>
              <a:latin typeface="Arial"/>
              <a:ea typeface="Arial"/>
              <a:cs typeface="Arial"/>
              <a:sym typeface="Arial"/>
            </a:endParaRPr>
          </a:p>
        </p:txBody>
      </p:sp>
      <p:sp>
        <p:nvSpPr>
          <p:cNvPr id="150" name="Google Shape;150;p29"/>
          <p:cNvSpPr/>
          <p:nvPr/>
        </p:nvSpPr>
        <p:spPr>
          <a:xfrm>
            <a:off x="302825" y="2765958"/>
            <a:ext cx="1914900" cy="1901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300"/>
              <a:t>accuracy</a:t>
            </a:r>
            <a:endParaRPr sz="2300"/>
          </a:p>
        </p:txBody>
      </p:sp>
      <p:sp>
        <p:nvSpPr>
          <p:cNvPr id="151" name="Google Shape;151;p29"/>
          <p:cNvSpPr/>
          <p:nvPr/>
        </p:nvSpPr>
        <p:spPr>
          <a:xfrm>
            <a:off x="7024075" y="2727242"/>
            <a:ext cx="2012400" cy="1963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300"/>
              <a:t>efficiency</a:t>
            </a:r>
            <a:endParaRPr sz="2300"/>
          </a:p>
        </p:txBody>
      </p:sp>
      <p:sp>
        <p:nvSpPr>
          <p:cNvPr id="152" name="Google Shape;152;p29"/>
          <p:cNvSpPr/>
          <p:nvPr/>
        </p:nvSpPr>
        <p:spPr>
          <a:xfrm>
            <a:off x="3328950" y="5441450"/>
            <a:ext cx="2425200" cy="12024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a:t>fully automatic annotation </a:t>
            </a:r>
            <a:endParaRPr sz="2400"/>
          </a:p>
        </p:txBody>
      </p:sp>
      <p:sp>
        <p:nvSpPr>
          <p:cNvPr id="153" name="Google Shape;153;p29"/>
          <p:cNvSpPr/>
          <p:nvPr/>
        </p:nvSpPr>
        <p:spPr>
          <a:xfrm>
            <a:off x="3359400" y="3101300"/>
            <a:ext cx="2425200" cy="12024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a:t>semi automatic annotation </a:t>
            </a:r>
            <a:endParaRPr sz="2400"/>
          </a:p>
        </p:txBody>
      </p:sp>
      <p:cxnSp>
        <p:nvCxnSpPr>
          <p:cNvPr id="154" name="Google Shape;154;p29"/>
          <p:cNvCxnSpPr>
            <a:stCxn id="148" idx="1"/>
          </p:cNvCxnSpPr>
          <p:nvPr/>
        </p:nvCxnSpPr>
        <p:spPr>
          <a:xfrm flipH="1">
            <a:off x="1818150" y="1609925"/>
            <a:ext cx="1899000" cy="1225500"/>
          </a:xfrm>
          <a:prstGeom prst="straightConnector1">
            <a:avLst/>
          </a:prstGeom>
          <a:noFill/>
          <a:ln w="9525" cap="flat" cmpd="sng">
            <a:solidFill>
              <a:schemeClr val="dk2"/>
            </a:solidFill>
            <a:prstDash val="solid"/>
            <a:round/>
            <a:headEnd type="none" w="med" len="med"/>
            <a:tailEnd type="none" w="med" len="med"/>
          </a:ln>
        </p:spPr>
      </p:cxnSp>
      <p:cxnSp>
        <p:nvCxnSpPr>
          <p:cNvPr id="155" name="Google Shape;155;p29"/>
          <p:cNvCxnSpPr/>
          <p:nvPr/>
        </p:nvCxnSpPr>
        <p:spPr>
          <a:xfrm flipH="1">
            <a:off x="5870625" y="4738425"/>
            <a:ext cx="1967100" cy="129240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29"/>
          <p:cNvCxnSpPr>
            <a:endCxn id="153" idx="1"/>
          </p:cNvCxnSpPr>
          <p:nvPr/>
        </p:nvCxnSpPr>
        <p:spPr>
          <a:xfrm rot="10800000" flipH="1">
            <a:off x="2217600" y="3702500"/>
            <a:ext cx="1141800" cy="14400"/>
          </a:xfrm>
          <a:prstGeom prst="straightConnector1">
            <a:avLst/>
          </a:prstGeom>
          <a:noFill/>
          <a:ln w="9525" cap="flat" cmpd="sng">
            <a:solidFill>
              <a:schemeClr val="dk2"/>
            </a:solidFill>
            <a:prstDash val="solid"/>
            <a:round/>
            <a:headEnd type="none" w="med" len="med"/>
            <a:tailEnd type="none" w="med" len="med"/>
          </a:ln>
        </p:spPr>
      </p:cxnSp>
      <p:cxnSp>
        <p:nvCxnSpPr>
          <p:cNvPr id="157" name="Google Shape;157;p29"/>
          <p:cNvCxnSpPr>
            <a:stCxn id="153" idx="3"/>
            <a:endCxn id="151" idx="2"/>
          </p:cNvCxnSpPr>
          <p:nvPr/>
        </p:nvCxnSpPr>
        <p:spPr>
          <a:xfrm>
            <a:off x="5784600" y="3702500"/>
            <a:ext cx="1239600" cy="6600"/>
          </a:xfrm>
          <a:prstGeom prst="straightConnector1">
            <a:avLst/>
          </a:prstGeom>
          <a:noFill/>
          <a:ln w="9525" cap="flat" cmpd="sng">
            <a:solidFill>
              <a:schemeClr val="dk2"/>
            </a:solidFill>
            <a:prstDash val="solid"/>
            <a:round/>
            <a:headEnd type="none" w="med" len="med"/>
            <a:tailEnd type="none" w="med" len="med"/>
          </a:ln>
        </p:spPr>
      </p:cxnSp>
      <p:cxnSp>
        <p:nvCxnSpPr>
          <p:cNvPr id="158" name="Google Shape;158;p29"/>
          <p:cNvCxnSpPr>
            <a:stCxn id="148" idx="3"/>
          </p:cNvCxnSpPr>
          <p:nvPr/>
        </p:nvCxnSpPr>
        <p:spPr>
          <a:xfrm>
            <a:off x="5426850" y="1609925"/>
            <a:ext cx="2052900" cy="1216200"/>
          </a:xfrm>
          <a:prstGeom prst="straightConnector1">
            <a:avLst/>
          </a:prstGeom>
          <a:noFill/>
          <a:ln w="9525" cap="flat" cmpd="sng">
            <a:solidFill>
              <a:schemeClr val="dk2"/>
            </a:solidFill>
            <a:prstDash val="solid"/>
            <a:round/>
            <a:headEnd type="none" w="med" len="med"/>
            <a:tailEnd type="none" w="med" len="med"/>
          </a:ln>
        </p:spPr>
      </p:cxnSp>
      <p:cxnSp>
        <p:nvCxnSpPr>
          <p:cNvPr id="159" name="Google Shape;159;p29"/>
          <p:cNvCxnSpPr/>
          <p:nvPr/>
        </p:nvCxnSpPr>
        <p:spPr>
          <a:xfrm>
            <a:off x="1215975" y="4790625"/>
            <a:ext cx="1996500" cy="1188000"/>
          </a:xfrm>
          <a:prstGeom prst="straightConnector1">
            <a:avLst/>
          </a:prstGeom>
          <a:noFill/>
          <a:ln w="9525" cap="flat" cmpd="sng">
            <a:solidFill>
              <a:schemeClr val="dk2"/>
            </a:solidFill>
            <a:prstDash val="solid"/>
            <a:round/>
            <a:headEnd type="none" w="med" len="med"/>
            <a:tailEnd type="none" w="med" len="med"/>
          </a:ln>
        </p:spPr>
      </p:cxnSp>
      <p:sp>
        <p:nvSpPr>
          <p:cNvPr id="160" name="Google Shape;160;p29"/>
          <p:cNvSpPr/>
          <p:nvPr/>
        </p:nvSpPr>
        <p:spPr>
          <a:xfrm>
            <a:off x="6217400" y="1945750"/>
            <a:ext cx="725400" cy="630000"/>
          </a:xfrm>
          <a:prstGeom prst="mathMultiply">
            <a:avLst>
              <a:gd name="adj1" fmla="val 2352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9"/>
          <p:cNvSpPr/>
          <p:nvPr/>
        </p:nvSpPr>
        <p:spPr>
          <a:xfrm>
            <a:off x="1851525" y="5018450"/>
            <a:ext cx="725400" cy="630000"/>
          </a:xfrm>
          <a:prstGeom prst="mathMultiply">
            <a:avLst>
              <a:gd name="adj1" fmla="val 2352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9"/>
          <p:cNvSpPr/>
          <p:nvPr/>
        </p:nvSpPr>
        <p:spPr>
          <a:xfrm>
            <a:off x="4369500" y="2168850"/>
            <a:ext cx="405000" cy="861900"/>
          </a:xfrm>
          <a:prstGeom prst="down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9"/>
          <p:cNvSpPr/>
          <p:nvPr/>
        </p:nvSpPr>
        <p:spPr>
          <a:xfrm>
            <a:off x="4394850" y="4428725"/>
            <a:ext cx="405000" cy="887700"/>
          </a:xfrm>
          <a:prstGeom prst="up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0"/>
          <p:cNvSpPr txBox="1"/>
          <p:nvPr/>
        </p:nvSpPr>
        <p:spPr>
          <a:xfrm>
            <a:off x="971640" y="189000"/>
            <a:ext cx="720072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r>
              <a:rPr lang="en-US" sz="3600" b="0" i="0" u="none" strike="noStrike" cap="none">
                <a:solidFill>
                  <a:srgbClr val="000000"/>
                </a:solidFill>
                <a:latin typeface="Arial"/>
                <a:ea typeface="Arial"/>
                <a:cs typeface="Arial"/>
                <a:sym typeface="Arial"/>
              </a:rPr>
              <a:t>Existing Solutions</a:t>
            </a:r>
            <a:endParaRPr sz="3600" b="0" i="0" u="none" strike="noStrike" cap="none">
              <a:solidFill>
                <a:srgbClr val="000000"/>
              </a:solidFill>
              <a:latin typeface="Arial"/>
              <a:ea typeface="Arial"/>
              <a:cs typeface="Arial"/>
              <a:sym typeface="Arial"/>
            </a:endParaRPr>
          </a:p>
        </p:txBody>
      </p:sp>
      <p:sp>
        <p:nvSpPr>
          <p:cNvPr id="171" name="Google Shape;171;p30"/>
          <p:cNvSpPr txBox="1"/>
          <p:nvPr/>
        </p:nvSpPr>
        <p:spPr>
          <a:xfrm>
            <a:off x="162000" y="1177920"/>
            <a:ext cx="8820000" cy="5221440"/>
          </a:xfrm>
          <a:prstGeom prst="rect">
            <a:avLst/>
          </a:prstGeom>
          <a:noFill/>
          <a:ln>
            <a:noFill/>
          </a:ln>
        </p:spPr>
        <p:txBody>
          <a:bodyPr spcFirstLastPara="1" wrap="square" lIns="54000" tIns="54000" rIns="54000" bIns="54000" anchor="t" anchorCtr="0">
            <a:noAutofit/>
          </a:bodyPr>
          <a:lstStyle/>
          <a:p>
            <a:pPr marL="342719" marR="0" lvl="0" indent="-368119" algn="l" rtl="0">
              <a:spcBef>
                <a:spcPts val="0"/>
              </a:spcBef>
              <a:spcAft>
                <a:spcPts val="0"/>
              </a:spcAft>
              <a:buClr>
                <a:srgbClr val="000000"/>
              </a:buClr>
              <a:buSzPts val="3000"/>
              <a:buChar char="•"/>
            </a:pPr>
            <a:r>
              <a:rPr lang="en-US" sz="3000" b="1" i="1" u="none" strike="noStrike" cap="none">
                <a:solidFill>
                  <a:srgbClr val="000000"/>
                </a:solidFill>
              </a:rPr>
              <a:t>Labelme:</a:t>
            </a:r>
            <a:endParaRPr sz="3000" b="1" i="1" u="none" strike="noStrike" cap="none">
              <a:solidFill>
                <a:srgbClr val="000000"/>
              </a:solidFill>
            </a:endParaRPr>
          </a:p>
          <a:p>
            <a:pPr marL="742679" marR="0" lvl="1" indent="-285479" algn="l" rtl="0">
              <a:spcBef>
                <a:spcPts val="598"/>
              </a:spcBef>
              <a:spcAft>
                <a:spcPts val="0"/>
              </a:spcAft>
              <a:buClr>
                <a:srgbClr val="000000"/>
              </a:buClr>
              <a:buSzPts val="2160"/>
              <a:buFont typeface="Noto Sans Symbols"/>
              <a:buChar char="✵"/>
            </a:pPr>
            <a:r>
              <a:rPr lang="en-US" sz="2400" b="0" i="0" u="none" strike="noStrike" cap="none">
                <a:solidFill>
                  <a:srgbClr val="000000"/>
                </a:solidFill>
                <a:latin typeface="Arial"/>
                <a:ea typeface="Arial"/>
                <a:cs typeface="Arial"/>
                <a:sym typeface="Arial"/>
              </a:rPr>
              <a:t>An annotation tool inspired by the dataset from MIT CSAIL</a:t>
            </a:r>
            <a:endParaRPr sz="2400" b="0" i="0" u="none" strike="noStrike" cap="none">
              <a:solidFill>
                <a:srgbClr val="000000"/>
              </a:solidFill>
              <a:latin typeface="Arial"/>
              <a:ea typeface="Arial"/>
              <a:cs typeface="Arial"/>
              <a:sym typeface="Arial"/>
            </a:endParaRPr>
          </a:p>
          <a:p>
            <a:pPr marL="742680" marR="0" lvl="1" indent="-285480" algn="l" rtl="0">
              <a:spcBef>
                <a:spcPts val="598"/>
              </a:spcBef>
              <a:spcAft>
                <a:spcPts val="0"/>
              </a:spcAft>
              <a:buClr>
                <a:srgbClr val="000000"/>
              </a:buClr>
              <a:buSzPts val="2160"/>
              <a:buFont typeface="Noto Sans Symbols"/>
              <a:buChar char="✵"/>
            </a:pPr>
            <a:r>
              <a:rPr lang="en-US" sz="2400" b="0" i="0" u="none" strike="noStrike" cap="none">
                <a:solidFill>
                  <a:srgbClr val="000000"/>
                </a:solidFill>
                <a:latin typeface="Arial"/>
                <a:ea typeface="Arial"/>
                <a:cs typeface="Arial"/>
                <a:sym typeface="Arial"/>
              </a:rPr>
              <a:t>Lack tag structure</a:t>
            </a:r>
            <a:endParaRPr sz="2400" b="0" i="0" u="none" strike="noStrike" cap="none">
              <a:solidFill>
                <a:srgbClr val="000000"/>
              </a:solidFill>
              <a:latin typeface="Arial"/>
              <a:ea typeface="Arial"/>
              <a:cs typeface="Arial"/>
              <a:sym typeface="Arial"/>
            </a:endParaRPr>
          </a:p>
          <a:p>
            <a:pPr marL="1143000" marR="0" lvl="2" indent="-228600" algn="l" rtl="0">
              <a:spcBef>
                <a:spcPts val="550"/>
              </a:spcBef>
              <a:spcAft>
                <a:spcPts val="0"/>
              </a:spcAft>
              <a:buClr>
                <a:srgbClr val="000000"/>
              </a:buClr>
              <a:buSzPts val="2200"/>
              <a:buFont typeface="Noto Sans Symbols"/>
              <a:buChar char="✧"/>
            </a:pPr>
            <a:r>
              <a:rPr lang="en-US" sz="2200" b="0" i="0" u="none" strike="noStrike" cap="none">
                <a:solidFill>
                  <a:srgbClr val="000000"/>
                </a:solidFill>
                <a:latin typeface="Arial"/>
                <a:ea typeface="Arial"/>
                <a:cs typeface="Arial"/>
                <a:sym typeface="Arial"/>
              </a:rPr>
              <a:t>No sub-tagging</a:t>
            </a:r>
            <a:endParaRPr sz="2200" b="0" i="0" u="none" strike="noStrike" cap="none">
              <a:solidFill>
                <a:srgbClr val="000000"/>
              </a:solidFill>
              <a:latin typeface="Arial"/>
              <a:ea typeface="Arial"/>
              <a:cs typeface="Arial"/>
              <a:sym typeface="Arial"/>
            </a:endParaRPr>
          </a:p>
          <a:p>
            <a:pPr marL="1143000" marR="0" lvl="2" indent="-228600" algn="l" rtl="0">
              <a:spcBef>
                <a:spcPts val="550"/>
              </a:spcBef>
              <a:spcAft>
                <a:spcPts val="0"/>
              </a:spcAft>
              <a:buClr>
                <a:srgbClr val="000000"/>
              </a:buClr>
              <a:buSzPts val="2200"/>
              <a:buFont typeface="Noto Sans Symbols"/>
              <a:buChar char="✧"/>
            </a:pPr>
            <a:r>
              <a:rPr lang="en-US" sz="2200" b="0" i="0" u="none" strike="noStrike" cap="none">
                <a:solidFill>
                  <a:srgbClr val="000000"/>
                </a:solidFill>
                <a:latin typeface="Arial"/>
                <a:ea typeface="Arial"/>
                <a:cs typeface="Arial"/>
                <a:sym typeface="Arial"/>
              </a:rPr>
              <a:t>No color differentiation</a:t>
            </a:r>
            <a:endParaRPr sz="2200" b="0" i="0" u="none" strike="noStrike" cap="none">
              <a:solidFill>
                <a:srgbClr val="000000"/>
              </a:solidFill>
              <a:latin typeface="Arial"/>
              <a:ea typeface="Arial"/>
              <a:cs typeface="Arial"/>
              <a:sym typeface="Arial"/>
            </a:endParaRPr>
          </a:p>
          <a:p>
            <a:pPr marL="742680" marR="0" lvl="1" indent="-285480" algn="l" rtl="0">
              <a:spcBef>
                <a:spcPts val="598"/>
              </a:spcBef>
              <a:spcAft>
                <a:spcPts val="0"/>
              </a:spcAft>
              <a:buClr>
                <a:srgbClr val="000000"/>
              </a:buClr>
              <a:buSzPts val="2160"/>
              <a:buFont typeface="Noto Sans Symbols"/>
              <a:buChar char="✵"/>
            </a:pPr>
            <a:r>
              <a:rPr lang="en-US" sz="2400" b="0" i="0" u="none" strike="noStrike" cap="none">
                <a:solidFill>
                  <a:srgbClr val="000000"/>
                </a:solidFill>
                <a:latin typeface="Arial"/>
                <a:ea typeface="Arial"/>
                <a:cs typeface="Arial"/>
                <a:sym typeface="Arial"/>
              </a:rPr>
              <a:t>Lack user-friendliness </a:t>
            </a:r>
            <a:endParaRPr sz="2400" b="0" i="0" u="none" strike="noStrike" cap="none">
              <a:solidFill>
                <a:srgbClr val="000000"/>
              </a:solidFill>
              <a:latin typeface="Arial"/>
              <a:ea typeface="Arial"/>
              <a:cs typeface="Arial"/>
              <a:sym typeface="Arial"/>
            </a:endParaRPr>
          </a:p>
          <a:p>
            <a:pPr marL="1143000" marR="0" lvl="2" indent="-228600" algn="l" rtl="0">
              <a:spcBef>
                <a:spcPts val="550"/>
              </a:spcBef>
              <a:spcAft>
                <a:spcPts val="0"/>
              </a:spcAft>
              <a:buClr>
                <a:srgbClr val="000000"/>
              </a:buClr>
              <a:buSzPts val="2200"/>
              <a:buFont typeface="Noto Sans Symbols"/>
              <a:buChar char="✧"/>
            </a:pPr>
            <a:r>
              <a:rPr lang="en-US" sz="2200" b="0" i="0" u="none" strike="noStrike" cap="none">
                <a:solidFill>
                  <a:srgbClr val="000000"/>
                </a:solidFill>
                <a:latin typeface="Arial"/>
                <a:ea typeface="Arial"/>
                <a:cs typeface="Arial"/>
                <a:sym typeface="Arial"/>
              </a:rPr>
              <a:t>No default label suggestions</a:t>
            </a:r>
            <a:endParaRPr sz="2200" b="0" i="0" u="none" strike="noStrike" cap="none">
              <a:solidFill>
                <a:srgbClr val="000000"/>
              </a:solidFill>
              <a:latin typeface="Arial"/>
              <a:ea typeface="Arial"/>
              <a:cs typeface="Arial"/>
              <a:sym typeface="Arial"/>
            </a:endParaRPr>
          </a:p>
          <a:p>
            <a:pPr marL="1143000" marR="0" lvl="2" indent="-228600" algn="l" rtl="0">
              <a:spcBef>
                <a:spcPts val="550"/>
              </a:spcBef>
              <a:spcAft>
                <a:spcPts val="0"/>
              </a:spcAft>
              <a:buNone/>
            </a:pPr>
            <a:br>
              <a:rPr lang="en-US" sz="1800" b="0" i="0" u="none" strike="noStrike" cap="none"/>
            </a:br>
            <a:endParaRPr sz="2200" b="0" i="0" u="none" strike="noStrike" cap="none">
              <a:solidFill>
                <a:srgbClr val="000000"/>
              </a:solidFill>
              <a:latin typeface="Arial"/>
              <a:ea typeface="Arial"/>
              <a:cs typeface="Arial"/>
              <a:sym typeface="Arial"/>
            </a:endParaRPr>
          </a:p>
          <a:p>
            <a:pPr marL="742680" marR="0" lvl="1" indent="-159749" algn="l" rtl="0">
              <a:spcBef>
                <a:spcPts val="598"/>
              </a:spcBef>
              <a:spcAft>
                <a:spcPts val="0"/>
              </a:spcAft>
              <a:buClr>
                <a:srgbClr val="000000"/>
              </a:buClr>
              <a:buSzPts val="1980"/>
              <a:buFont typeface="Noto Sans Symbols"/>
              <a:buNone/>
            </a:pPr>
            <a:endParaRPr sz="2200" b="0" i="0" u="none" strike="noStrike" cap="none">
              <a:solidFill>
                <a:srgbClr val="000000"/>
              </a:solidFill>
              <a:latin typeface="Arial"/>
              <a:ea typeface="Arial"/>
              <a:cs typeface="Arial"/>
              <a:sym typeface="Arial"/>
            </a:endParaRPr>
          </a:p>
        </p:txBody>
      </p:sp>
      <p:pic>
        <p:nvPicPr>
          <p:cNvPr id="172" name="Google Shape;172;p30"/>
          <p:cNvPicPr preferRelativeResize="0"/>
          <p:nvPr/>
        </p:nvPicPr>
        <p:blipFill>
          <a:blip r:embed="rId3">
            <a:alphaModFix/>
          </a:blip>
          <a:stretch>
            <a:fillRect/>
          </a:stretch>
        </p:blipFill>
        <p:spPr>
          <a:xfrm>
            <a:off x="5163050" y="2993750"/>
            <a:ext cx="3980950" cy="2284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1"/>
          <p:cNvSpPr txBox="1"/>
          <p:nvPr/>
        </p:nvSpPr>
        <p:spPr>
          <a:xfrm>
            <a:off x="971640" y="189000"/>
            <a:ext cx="720072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r>
              <a:rPr lang="en-US" sz="3600" b="0" i="0" u="none" strike="noStrike" cap="none">
                <a:solidFill>
                  <a:srgbClr val="000000"/>
                </a:solidFill>
                <a:latin typeface="Arial"/>
                <a:ea typeface="Arial"/>
                <a:cs typeface="Arial"/>
                <a:sym typeface="Arial"/>
              </a:rPr>
              <a:t>Existing Solutions</a:t>
            </a:r>
            <a:endParaRPr sz="3600" b="0" i="0" u="none" strike="noStrike" cap="none">
              <a:solidFill>
                <a:srgbClr val="000000"/>
              </a:solidFill>
              <a:latin typeface="Arial"/>
              <a:ea typeface="Arial"/>
              <a:cs typeface="Arial"/>
              <a:sym typeface="Arial"/>
            </a:endParaRPr>
          </a:p>
        </p:txBody>
      </p:sp>
      <p:sp>
        <p:nvSpPr>
          <p:cNvPr id="180" name="Google Shape;180;p31"/>
          <p:cNvSpPr txBox="1"/>
          <p:nvPr/>
        </p:nvSpPr>
        <p:spPr>
          <a:xfrm>
            <a:off x="162000" y="1177920"/>
            <a:ext cx="8820000" cy="5221440"/>
          </a:xfrm>
          <a:prstGeom prst="rect">
            <a:avLst/>
          </a:prstGeom>
          <a:noFill/>
          <a:ln>
            <a:noFill/>
          </a:ln>
        </p:spPr>
        <p:txBody>
          <a:bodyPr spcFirstLastPara="1" wrap="square" lIns="54000" tIns="54000" rIns="54000" bIns="54000" anchor="t" anchorCtr="0">
            <a:noAutofit/>
          </a:bodyPr>
          <a:lstStyle/>
          <a:p>
            <a:pPr marL="342720" marR="0" lvl="0" indent="-368120" algn="l" rtl="0">
              <a:spcBef>
                <a:spcPts val="0"/>
              </a:spcBef>
              <a:spcAft>
                <a:spcPts val="0"/>
              </a:spcAft>
              <a:buClr>
                <a:srgbClr val="000000"/>
              </a:buClr>
              <a:buSzPts val="3000"/>
              <a:buFont typeface="Arial"/>
              <a:buChar char="•"/>
            </a:pPr>
            <a:r>
              <a:rPr lang="en-US" sz="3000" b="1" i="1" u="none" strike="noStrike" cap="none">
                <a:solidFill>
                  <a:srgbClr val="000000"/>
                </a:solidFill>
              </a:rPr>
              <a:t>Supervisely:</a:t>
            </a:r>
            <a:r>
              <a:rPr lang="en-US" sz="3000" b="0" i="1" u="none" strike="noStrike" cap="none">
                <a:solidFill>
                  <a:srgbClr val="000000"/>
                </a:solidFill>
                <a:latin typeface="Arial"/>
                <a:ea typeface="Arial"/>
                <a:cs typeface="Arial"/>
                <a:sym typeface="Arial"/>
              </a:rPr>
              <a:t> </a:t>
            </a:r>
            <a:endParaRPr sz="3000" b="0" i="1" u="none" strike="noStrike" cap="none">
              <a:solidFill>
                <a:srgbClr val="000000"/>
              </a:solidFill>
              <a:latin typeface="Arial"/>
              <a:ea typeface="Arial"/>
              <a:cs typeface="Arial"/>
              <a:sym typeface="Arial"/>
            </a:endParaRPr>
          </a:p>
          <a:p>
            <a:pPr marL="742680" marR="0" lvl="1" indent="-285480" algn="l" rtl="0">
              <a:spcBef>
                <a:spcPts val="598"/>
              </a:spcBef>
              <a:spcAft>
                <a:spcPts val="0"/>
              </a:spcAft>
              <a:buClr>
                <a:srgbClr val="000000"/>
              </a:buClr>
              <a:buSzPts val="2160"/>
              <a:buFont typeface="Noto Sans Symbols"/>
              <a:buChar char="✵"/>
            </a:pPr>
            <a:r>
              <a:rPr lang="en-US" sz="2400" b="0" i="0" u="none" strike="noStrike" cap="none">
                <a:solidFill>
                  <a:srgbClr val="000000"/>
                </a:solidFill>
                <a:latin typeface="Arial"/>
                <a:ea typeface="Arial"/>
                <a:cs typeface="Arial"/>
                <a:sym typeface="Arial"/>
              </a:rPr>
              <a:t>Bounding Box, Polygon, Pixelwise online annotation tool</a:t>
            </a:r>
            <a:endParaRPr sz="2400" b="0" i="0" u="none" strike="noStrike" cap="none">
              <a:solidFill>
                <a:srgbClr val="000000"/>
              </a:solidFill>
              <a:latin typeface="Arial"/>
              <a:ea typeface="Arial"/>
              <a:cs typeface="Arial"/>
              <a:sym typeface="Arial"/>
            </a:endParaRPr>
          </a:p>
          <a:p>
            <a:pPr marL="742680" marR="0" lvl="1" indent="-285480" algn="l" rtl="0">
              <a:spcBef>
                <a:spcPts val="598"/>
              </a:spcBef>
              <a:spcAft>
                <a:spcPts val="0"/>
              </a:spcAft>
              <a:buClr>
                <a:srgbClr val="000000"/>
              </a:buClr>
              <a:buSzPts val="2160"/>
              <a:buFont typeface="Noto Sans Symbols"/>
              <a:buChar char="✵"/>
            </a:pPr>
            <a:r>
              <a:rPr lang="en-US" sz="2400" b="0" i="0" u="none" strike="noStrike" cap="none">
                <a:solidFill>
                  <a:srgbClr val="000000"/>
                </a:solidFill>
                <a:latin typeface="Arial"/>
                <a:ea typeface="Arial"/>
                <a:cs typeface="Arial"/>
                <a:sym typeface="Arial"/>
              </a:rPr>
              <a:t>Limitation:</a:t>
            </a:r>
            <a:endParaRPr sz="2400" b="0" i="0" u="none" strike="noStrike" cap="none">
              <a:solidFill>
                <a:srgbClr val="000000"/>
              </a:solidFill>
              <a:latin typeface="Arial"/>
              <a:ea typeface="Arial"/>
              <a:cs typeface="Arial"/>
              <a:sym typeface="Arial"/>
            </a:endParaRPr>
          </a:p>
          <a:p>
            <a:pPr marL="1143000" marR="0" lvl="2" indent="-228600" algn="l" rtl="0">
              <a:spcBef>
                <a:spcPts val="550"/>
              </a:spcBef>
              <a:spcAft>
                <a:spcPts val="0"/>
              </a:spcAft>
              <a:buClr>
                <a:srgbClr val="000000"/>
              </a:buClr>
              <a:buSzPts val="2200"/>
              <a:buFont typeface="Noto Sans Symbols"/>
              <a:buChar char="✧"/>
            </a:pPr>
            <a:r>
              <a:rPr lang="en-US" sz="2200" b="0" i="0" u="none" strike="noStrike" cap="none">
                <a:solidFill>
                  <a:srgbClr val="000000"/>
                </a:solidFill>
                <a:latin typeface="Arial"/>
                <a:ea typeface="Arial"/>
                <a:cs typeface="Arial"/>
                <a:sym typeface="Arial"/>
              </a:rPr>
              <a:t>No localization of human joints, hard to predict pedestrian’s future trajectory</a:t>
            </a:r>
            <a:endParaRPr sz="2200" b="0" i="0" u="none" strike="noStrike" cap="none">
              <a:solidFill>
                <a:srgbClr val="000000"/>
              </a:solidFill>
              <a:latin typeface="Arial"/>
              <a:ea typeface="Arial"/>
              <a:cs typeface="Arial"/>
              <a:sym typeface="Arial"/>
            </a:endParaRPr>
          </a:p>
          <a:p>
            <a:pPr marL="1143000" marR="0" lvl="2" indent="-228600" algn="l" rtl="0">
              <a:spcBef>
                <a:spcPts val="550"/>
              </a:spcBef>
              <a:spcAft>
                <a:spcPts val="0"/>
              </a:spcAft>
              <a:buClr>
                <a:srgbClr val="000000"/>
              </a:buClr>
              <a:buSzPts val="2200"/>
              <a:buFont typeface="Noto Sans Symbols"/>
              <a:buChar char="✧"/>
            </a:pPr>
            <a:r>
              <a:rPr lang="en-US" sz="2200" b="0" i="0" u="none" strike="noStrike" cap="none">
                <a:solidFill>
                  <a:srgbClr val="000000"/>
                </a:solidFill>
                <a:latin typeface="Arial"/>
                <a:ea typeface="Arial"/>
                <a:cs typeface="Arial"/>
                <a:sym typeface="Arial"/>
              </a:rPr>
              <a:t>No intermediate layer information</a:t>
            </a:r>
            <a:br>
              <a:rPr lang="en-US" sz="1800" b="0" i="0" u="none" strike="noStrike" cap="none"/>
            </a:br>
            <a:r>
              <a:rPr lang="en-US" sz="2200" b="0" i="0" u="none" strike="noStrike" cap="none">
                <a:solidFill>
                  <a:srgbClr val="000000"/>
                </a:solidFill>
                <a:latin typeface="Arial"/>
                <a:ea typeface="Arial"/>
                <a:cs typeface="Arial"/>
                <a:sym typeface="Arial"/>
              </a:rPr>
              <a:t> </a:t>
            </a:r>
            <a:endParaRPr sz="2200" b="0" i="0" u="none" strike="noStrike" cap="none">
              <a:solidFill>
                <a:srgbClr val="000000"/>
              </a:solidFill>
              <a:latin typeface="Arial"/>
              <a:ea typeface="Arial"/>
              <a:cs typeface="Arial"/>
              <a:sym typeface="Arial"/>
            </a:endParaRPr>
          </a:p>
          <a:p>
            <a:pPr marL="742680" marR="0" lvl="1" indent="-159749" algn="l" rtl="0">
              <a:spcBef>
                <a:spcPts val="598"/>
              </a:spcBef>
              <a:spcAft>
                <a:spcPts val="0"/>
              </a:spcAft>
              <a:buClr>
                <a:srgbClr val="000000"/>
              </a:buClr>
              <a:buSzPts val="1980"/>
              <a:buFont typeface="Noto Sans Symbols"/>
              <a:buNone/>
            </a:pPr>
            <a:endParaRPr sz="2200" b="0" i="0" u="none" strike="noStrike" cap="non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p:nvPr/>
        </p:nvSpPr>
        <p:spPr>
          <a:xfrm>
            <a:off x="971640" y="189000"/>
            <a:ext cx="720072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r>
              <a:rPr lang="en-US" sz="3600" b="0" i="0" u="none" strike="noStrike" cap="none">
                <a:solidFill>
                  <a:srgbClr val="000000"/>
                </a:solidFill>
                <a:latin typeface="Arial"/>
                <a:ea typeface="Arial"/>
                <a:cs typeface="Arial"/>
                <a:sym typeface="Arial"/>
              </a:rPr>
              <a:t>Our Solution</a:t>
            </a:r>
            <a:endParaRPr sz="3600" b="0" i="0" u="none" strike="noStrike" cap="none">
              <a:solidFill>
                <a:srgbClr val="000000"/>
              </a:solidFill>
              <a:latin typeface="Arial"/>
              <a:ea typeface="Arial"/>
              <a:cs typeface="Arial"/>
              <a:sym typeface="Arial"/>
            </a:endParaRPr>
          </a:p>
        </p:txBody>
      </p:sp>
      <p:pic>
        <p:nvPicPr>
          <p:cNvPr id="188" name="Google Shape;188;p32"/>
          <p:cNvPicPr preferRelativeResize="0"/>
          <p:nvPr/>
        </p:nvPicPr>
        <p:blipFill rotWithShape="1">
          <a:blip r:embed="rId3">
            <a:alphaModFix/>
          </a:blip>
          <a:srcRect l="1209" t="7302" r="1209" b="2874"/>
          <a:stretch/>
        </p:blipFill>
        <p:spPr>
          <a:xfrm>
            <a:off x="101988" y="1344200"/>
            <a:ext cx="8940026" cy="4722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33"/>
          <p:cNvPicPr preferRelativeResize="0"/>
          <p:nvPr/>
        </p:nvPicPr>
        <p:blipFill rotWithShape="1">
          <a:blip r:embed="rId3">
            <a:alphaModFix/>
          </a:blip>
          <a:srcRect/>
          <a:stretch/>
        </p:blipFill>
        <p:spPr>
          <a:xfrm>
            <a:off x="83700" y="1233525"/>
            <a:ext cx="8976601" cy="5145775"/>
          </a:xfrm>
          <a:prstGeom prst="rect">
            <a:avLst/>
          </a:prstGeom>
          <a:noFill/>
          <a:ln>
            <a:noFill/>
          </a:ln>
        </p:spPr>
      </p:pic>
      <p:sp>
        <p:nvSpPr>
          <p:cNvPr id="196" name="Google Shape;196;p33"/>
          <p:cNvSpPr/>
          <p:nvPr/>
        </p:nvSpPr>
        <p:spPr>
          <a:xfrm>
            <a:off x="1015975" y="440350"/>
            <a:ext cx="6633300" cy="546300"/>
          </a:xfrm>
          <a:prstGeom prst="rect">
            <a:avLst/>
          </a:prstGeom>
          <a:noFill/>
          <a:ln>
            <a:noFill/>
          </a:ln>
        </p:spPr>
        <p:txBody>
          <a:bodyPr spcFirstLastPara="1" wrap="square" lIns="90000" tIns="46800" rIns="90000" bIns="46800" anchor="t" anchorCtr="0">
            <a:noAutofit/>
          </a:bodyPr>
          <a:lstStyle/>
          <a:p>
            <a:pPr marL="914400" marR="0" lvl="2" indent="0" algn="l" rtl="0">
              <a:lnSpc>
                <a:spcPct val="100000"/>
              </a:lnSpc>
              <a:spcBef>
                <a:spcPts val="0"/>
              </a:spcBef>
              <a:spcAft>
                <a:spcPts val="0"/>
              </a:spcAft>
              <a:buNone/>
            </a:pPr>
            <a:r>
              <a:rPr lang="en-US" sz="2500" b="0" i="0" u="none" strike="noStrike" cap="none">
                <a:solidFill>
                  <a:srgbClr val="000000"/>
                </a:solidFill>
                <a:latin typeface="Arial"/>
                <a:ea typeface="Arial"/>
                <a:cs typeface="Arial"/>
                <a:sym typeface="Arial"/>
              </a:rPr>
              <a:t>Bounding </a:t>
            </a:r>
            <a:r>
              <a:rPr lang="en-US" sz="2500"/>
              <a:t>B</a:t>
            </a:r>
            <a:r>
              <a:rPr lang="en-US" sz="2500" b="0" i="0" u="none" strike="noStrike" cap="none">
                <a:solidFill>
                  <a:srgbClr val="000000"/>
                </a:solidFill>
                <a:latin typeface="Arial"/>
                <a:ea typeface="Arial"/>
                <a:cs typeface="Arial"/>
                <a:sym typeface="Arial"/>
              </a:rPr>
              <a:t>ox </a:t>
            </a:r>
            <a:r>
              <a:rPr lang="en-US" sz="2500"/>
              <a:t>P</a:t>
            </a:r>
            <a:r>
              <a:rPr lang="en-US" sz="2500" b="0" i="0" u="none" strike="noStrike" cap="none">
                <a:solidFill>
                  <a:srgbClr val="000000"/>
                </a:solidFill>
                <a:latin typeface="Arial"/>
                <a:ea typeface="Arial"/>
                <a:cs typeface="Arial"/>
                <a:sym typeface="Arial"/>
              </a:rPr>
              <a:t>rediction </a:t>
            </a:r>
            <a:r>
              <a:rPr lang="en-US" sz="2500"/>
              <a:t>with</a:t>
            </a:r>
            <a:r>
              <a:rPr lang="en-US" sz="2500" b="0" i="0" u="none" strike="noStrike" cap="none">
                <a:solidFill>
                  <a:srgbClr val="000000"/>
                </a:solidFill>
                <a:latin typeface="Arial"/>
                <a:ea typeface="Arial"/>
                <a:cs typeface="Arial"/>
                <a:sym typeface="Arial"/>
              </a:rPr>
              <a:t> </a:t>
            </a:r>
            <a:r>
              <a:rPr lang="en-US" sz="2500" b="1" i="1" u="none" strike="noStrike" cap="none">
                <a:solidFill>
                  <a:srgbClr val="000000"/>
                </a:solidFill>
              </a:rPr>
              <a:t>YOLOv3</a:t>
            </a:r>
            <a:endParaRPr sz="2500" b="1" i="1" u="none" strike="noStrike" cap="none">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4"/>
          <p:cNvSpPr txBox="1"/>
          <p:nvPr/>
        </p:nvSpPr>
        <p:spPr>
          <a:xfrm>
            <a:off x="971640" y="189000"/>
            <a:ext cx="720072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endParaRPr sz="3600" b="0" i="0" u="none" strike="noStrike" cap="none">
              <a:solidFill>
                <a:srgbClr val="000000"/>
              </a:solidFill>
              <a:latin typeface="Arial"/>
              <a:ea typeface="Arial"/>
              <a:cs typeface="Arial"/>
              <a:sym typeface="Arial"/>
            </a:endParaRPr>
          </a:p>
        </p:txBody>
      </p:sp>
      <p:pic>
        <p:nvPicPr>
          <p:cNvPr id="204" name="Google Shape;204;p34"/>
          <p:cNvPicPr preferRelativeResize="0"/>
          <p:nvPr/>
        </p:nvPicPr>
        <p:blipFill rotWithShape="1">
          <a:blip r:embed="rId3">
            <a:alphaModFix/>
          </a:blip>
          <a:srcRect/>
          <a:stretch/>
        </p:blipFill>
        <p:spPr>
          <a:xfrm>
            <a:off x="81438" y="1279775"/>
            <a:ext cx="8981125" cy="5148375"/>
          </a:xfrm>
          <a:prstGeom prst="rect">
            <a:avLst/>
          </a:prstGeom>
          <a:noFill/>
          <a:ln>
            <a:noFill/>
          </a:ln>
        </p:spPr>
      </p:pic>
      <p:sp>
        <p:nvSpPr>
          <p:cNvPr id="205" name="Google Shape;205;p34"/>
          <p:cNvSpPr/>
          <p:nvPr/>
        </p:nvSpPr>
        <p:spPr>
          <a:xfrm>
            <a:off x="1318850" y="469650"/>
            <a:ext cx="5447100" cy="483600"/>
          </a:xfrm>
          <a:prstGeom prst="rect">
            <a:avLst/>
          </a:prstGeom>
          <a:noFill/>
          <a:ln>
            <a:noFill/>
          </a:ln>
        </p:spPr>
        <p:txBody>
          <a:bodyPr spcFirstLastPara="1" wrap="square" lIns="90000" tIns="46800" rIns="90000" bIns="46800" anchor="t" anchorCtr="0">
            <a:noAutofit/>
          </a:bodyPr>
          <a:lstStyle/>
          <a:p>
            <a:pPr marL="914400" marR="0" lvl="2" indent="0" algn="l" rtl="0">
              <a:lnSpc>
                <a:spcPct val="100000"/>
              </a:lnSpc>
              <a:spcBef>
                <a:spcPts val="0"/>
              </a:spcBef>
              <a:spcAft>
                <a:spcPts val="0"/>
              </a:spcAft>
              <a:buNone/>
            </a:pPr>
            <a:r>
              <a:rPr lang="en-US" sz="2500" b="0" i="0" u="none" strike="noStrike" cap="none">
                <a:solidFill>
                  <a:srgbClr val="000000"/>
                </a:solidFill>
                <a:latin typeface="Arial"/>
                <a:ea typeface="Arial"/>
                <a:cs typeface="Arial"/>
                <a:sym typeface="Arial"/>
              </a:rPr>
              <a:t>Segmentation </a:t>
            </a:r>
            <a:r>
              <a:rPr lang="en-US" sz="2500"/>
              <a:t>with</a:t>
            </a:r>
            <a:r>
              <a:rPr lang="en-US" sz="2500" b="0" i="0" u="none" strike="noStrike" cap="none">
                <a:solidFill>
                  <a:srgbClr val="000000"/>
                </a:solidFill>
                <a:latin typeface="Arial"/>
                <a:ea typeface="Arial"/>
                <a:cs typeface="Arial"/>
                <a:sym typeface="Arial"/>
              </a:rPr>
              <a:t> </a:t>
            </a:r>
            <a:r>
              <a:rPr lang="en-US" sz="2500" b="1" i="1" u="none" strike="noStrike" cap="none">
                <a:solidFill>
                  <a:srgbClr val="000000"/>
                </a:solidFill>
              </a:rPr>
              <a:t>DeepLab </a:t>
            </a:r>
            <a:endParaRPr sz="2500" b="1" i="1" u="none" strike="noStrike" cap="none">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5"/>
          <p:cNvSpPr txBox="1"/>
          <p:nvPr/>
        </p:nvSpPr>
        <p:spPr>
          <a:xfrm>
            <a:off x="971640" y="189000"/>
            <a:ext cx="7200720" cy="630000"/>
          </a:xfrm>
          <a:prstGeom prst="rect">
            <a:avLst/>
          </a:prstGeom>
          <a:noFill/>
          <a:ln>
            <a:noFill/>
          </a:ln>
        </p:spPr>
        <p:txBody>
          <a:bodyPr spcFirstLastPara="1" wrap="square" lIns="36000" tIns="36000" rIns="36000" bIns="36000" anchor="ctr" anchorCtr="1">
            <a:noAutofit/>
          </a:bodyPr>
          <a:lstStyle/>
          <a:p>
            <a:pPr marL="0" marR="0" lvl="0" indent="0" algn="ctr" rtl="0">
              <a:spcBef>
                <a:spcPts val="0"/>
              </a:spcBef>
              <a:spcAft>
                <a:spcPts val="0"/>
              </a:spcAft>
              <a:buNone/>
            </a:pPr>
            <a:endParaRPr sz="3600" b="0" i="0" u="none" strike="noStrike" cap="none">
              <a:solidFill>
                <a:srgbClr val="000000"/>
              </a:solidFill>
              <a:latin typeface="Arial"/>
              <a:ea typeface="Arial"/>
              <a:cs typeface="Arial"/>
              <a:sym typeface="Arial"/>
            </a:endParaRPr>
          </a:p>
        </p:txBody>
      </p:sp>
      <p:pic>
        <p:nvPicPr>
          <p:cNvPr id="211" name="Google Shape;211;p35"/>
          <p:cNvPicPr preferRelativeResize="0"/>
          <p:nvPr/>
        </p:nvPicPr>
        <p:blipFill rotWithShape="1">
          <a:blip r:embed="rId3">
            <a:alphaModFix/>
          </a:blip>
          <a:srcRect/>
          <a:stretch/>
        </p:blipFill>
        <p:spPr>
          <a:xfrm>
            <a:off x="603950" y="1226031"/>
            <a:ext cx="7773526" cy="5407219"/>
          </a:xfrm>
          <a:prstGeom prst="rect">
            <a:avLst/>
          </a:prstGeom>
          <a:noFill/>
          <a:ln>
            <a:noFill/>
          </a:ln>
        </p:spPr>
      </p:pic>
      <p:sp>
        <p:nvSpPr>
          <p:cNvPr id="212" name="Google Shape;212;p35"/>
          <p:cNvSpPr/>
          <p:nvPr/>
        </p:nvSpPr>
        <p:spPr>
          <a:xfrm>
            <a:off x="1533775" y="527550"/>
            <a:ext cx="4982400" cy="417900"/>
          </a:xfrm>
          <a:prstGeom prst="rect">
            <a:avLst/>
          </a:prstGeom>
          <a:noFill/>
          <a:ln>
            <a:noFill/>
          </a:ln>
        </p:spPr>
        <p:txBody>
          <a:bodyPr spcFirstLastPara="1" wrap="square" lIns="90000" tIns="46800" rIns="90000" bIns="46800" anchor="t" anchorCtr="0">
            <a:noAutofit/>
          </a:bodyPr>
          <a:lstStyle/>
          <a:p>
            <a:pPr marL="914400" marR="0" lvl="2" indent="0" algn="ctr" rtl="0">
              <a:lnSpc>
                <a:spcPct val="100000"/>
              </a:lnSpc>
              <a:spcBef>
                <a:spcPts val="0"/>
              </a:spcBef>
              <a:spcAft>
                <a:spcPts val="0"/>
              </a:spcAft>
              <a:buNone/>
            </a:pPr>
            <a:r>
              <a:rPr lang="en-US" sz="2500" b="0" i="0" u="none" strike="noStrike" cap="none">
                <a:solidFill>
                  <a:srgbClr val="000000"/>
                </a:solidFill>
                <a:latin typeface="Arial"/>
                <a:ea typeface="Arial"/>
                <a:cs typeface="Arial"/>
                <a:sym typeface="Arial"/>
              </a:rPr>
              <a:t>Pose Estimation </a:t>
            </a:r>
            <a:r>
              <a:rPr lang="en-US" sz="2500"/>
              <a:t>with</a:t>
            </a:r>
            <a:r>
              <a:rPr lang="en-US" sz="2500" b="0" i="0" u="none" strike="noStrike" cap="none">
                <a:solidFill>
                  <a:srgbClr val="000000"/>
                </a:solidFill>
                <a:latin typeface="Arial"/>
                <a:ea typeface="Arial"/>
                <a:cs typeface="Arial"/>
                <a:sym typeface="Arial"/>
              </a:rPr>
              <a:t> </a:t>
            </a:r>
            <a:r>
              <a:rPr lang="en-US" sz="2500" b="1" i="1" u="none" strike="noStrike" cap="none">
                <a:solidFill>
                  <a:srgbClr val="000000"/>
                </a:solidFill>
              </a:rPr>
              <a:t>PAF </a:t>
            </a:r>
            <a:endParaRPr sz="2500" b="1" i="1" u="none" strike="noStrike" cap="none">
              <a:solidFill>
                <a:srgbClr val="000000"/>
              </a:solidFil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1263</Words>
  <Application>Microsoft Office PowerPoint</Application>
  <PresentationFormat>On-screen Show (4:3)</PresentationFormat>
  <Paragraphs>109</Paragraphs>
  <Slides>14</Slides>
  <Notes>14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14</vt:i4>
      </vt:variant>
    </vt:vector>
  </HeadingPairs>
  <TitlesOfParts>
    <vt:vector size="20" baseType="lpstr">
      <vt:lpstr>Times New Roman</vt:lpstr>
      <vt:lpstr>Noto Sans Symbols</vt:lpstr>
      <vt:lpstr>Roboto</vt:lpstr>
      <vt:lpstr>Arial</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Zhao, Yifan</cp:lastModifiedBy>
  <cp:revision>4</cp:revision>
  <dcterms:modified xsi:type="dcterms:W3CDTF">2019-06-10T06:08:30Z</dcterms:modified>
</cp:coreProperties>
</file>